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351" r:id="rId9"/>
    <p:sldId id="349" r:id="rId10"/>
    <p:sldId id="350" r:id="rId11"/>
    <p:sldId id="334" r:id="rId12"/>
    <p:sldId id="263" r:id="rId13"/>
    <p:sldId id="265" r:id="rId14"/>
    <p:sldId id="266" r:id="rId15"/>
    <p:sldId id="335" r:id="rId16"/>
    <p:sldId id="267" r:id="rId17"/>
    <p:sldId id="279" r:id="rId18"/>
    <p:sldId id="336" r:id="rId19"/>
    <p:sldId id="268" r:id="rId20"/>
    <p:sldId id="269" r:id="rId21"/>
    <p:sldId id="270" r:id="rId22"/>
    <p:sldId id="300" r:id="rId23"/>
    <p:sldId id="301" r:id="rId24"/>
    <p:sldId id="302" r:id="rId25"/>
    <p:sldId id="303" r:id="rId26"/>
    <p:sldId id="304" r:id="rId27"/>
    <p:sldId id="305" r:id="rId28"/>
    <p:sldId id="306" r:id="rId29"/>
    <p:sldId id="307" r:id="rId30"/>
    <p:sldId id="308" r:id="rId31"/>
    <p:sldId id="309" r:id="rId32"/>
    <p:sldId id="294" r:id="rId33"/>
    <p:sldId id="295" r:id="rId34"/>
    <p:sldId id="296" r:id="rId35"/>
    <p:sldId id="297" r:id="rId36"/>
    <p:sldId id="298" r:id="rId37"/>
    <p:sldId id="341" r:id="rId38"/>
    <p:sldId id="327" r:id="rId39"/>
    <p:sldId id="329" r:id="rId40"/>
    <p:sldId id="328" r:id="rId41"/>
    <p:sldId id="310" r:id="rId42"/>
    <p:sldId id="339" r:id="rId43"/>
    <p:sldId id="312" r:id="rId44"/>
    <p:sldId id="311" r:id="rId45"/>
    <p:sldId id="313" r:id="rId46"/>
    <p:sldId id="314" r:id="rId47"/>
    <p:sldId id="318" r:id="rId48"/>
    <p:sldId id="319" r:id="rId49"/>
    <p:sldId id="333" r:id="rId50"/>
    <p:sldId id="342" r:id="rId51"/>
    <p:sldId id="330" r:id="rId52"/>
    <p:sldId id="352" r:id="rId53"/>
    <p:sldId id="353" r:id="rId54"/>
    <p:sldId id="354" r:id="rId55"/>
    <p:sldId id="355" r:id="rId56"/>
    <p:sldId id="356" r:id="rId57"/>
    <p:sldId id="357" r:id="rId58"/>
    <p:sldId id="343" r:id="rId59"/>
    <p:sldId id="345" r:id="rId60"/>
    <p:sldId id="346" r:id="rId61"/>
    <p:sldId id="347" r:id="rId62"/>
    <p:sldId id="337" r:id="rId63"/>
    <p:sldId id="358" r:id="rId6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60" autoAdjust="0"/>
    <p:restoredTop sz="98736" autoAdjust="0"/>
  </p:normalViewPr>
  <p:slideViewPr>
    <p:cSldViewPr>
      <p:cViewPr varScale="1">
        <p:scale>
          <a:sx n="73" d="100"/>
          <a:sy n="73" d="100"/>
        </p:scale>
        <p:origin x="-123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1464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492875166022594E-2"/>
          <c:y val="8.7180456955383664E-2"/>
          <c:w val="0.8081729657665665"/>
          <c:h val="0.62820769414913447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2010</c:v>
                </c:pt>
              </c:strCache>
            </c:strRef>
          </c:tx>
          <c:invertIfNegative val="0"/>
          <c:cat>
            <c:strRef>
              <c:f>Лист1!$A$2:$A$13</c:f>
              <c:strCache>
                <c:ptCount val="12"/>
                <c:pt idx="0">
                  <c:v>январь</c:v>
                </c:pt>
                <c:pt idx="1">
                  <c:v>февраль</c:v>
                </c:pt>
                <c:pt idx="2">
                  <c:v>март</c:v>
                </c:pt>
                <c:pt idx="3">
                  <c:v>апрель</c:v>
                </c:pt>
                <c:pt idx="4">
                  <c:v>май</c:v>
                </c:pt>
                <c:pt idx="5">
                  <c:v>июнь</c:v>
                </c:pt>
                <c:pt idx="6">
                  <c:v>июль</c:v>
                </c:pt>
                <c:pt idx="7">
                  <c:v>август</c:v>
                </c:pt>
                <c:pt idx="8">
                  <c:v>сентябрь</c:v>
                </c:pt>
                <c:pt idx="9">
                  <c:v>октябрь</c:v>
                </c:pt>
                <c:pt idx="10">
                  <c:v>ноябрь</c:v>
                </c:pt>
                <c:pt idx="11">
                  <c:v>декабрь</c:v>
                </c:pt>
              </c:strCache>
            </c:str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1</c:v>
                </c:pt>
                <c:pt idx="3">
                  <c:v>7</c:v>
                </c:pt>
                <c:pt idx="4">
                  <c:v>9</c:v>
                </c:pt>
                <c:pt idx="5">
                  <c:v>21</c:v>
                </c:pt>
                <c:pt idx="6">
                  <c:v>39</c:v>
                </c:pt>
                <c:pt idx="7">
                  <c:v>24</c:v>
                </c:pt>
                <c:pt idx="8">
                  <c:v>7</c:v>
                </c:pt>
                <c:pt idx="9">
                  <c:v>9</c:v>
                </c:pt>
                <c:pt idx="10">
                  <c:v>2</c:v>
                </c:pt>
                <c:pt idx="11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2011</c:v>
                </c:pt>
              </c:strCache>
            </c:strRef>
          </c:tx>
          <c:invertIfNegative val="0"/>
          <c:cat>
            <c:strRef>
              <c:f>Лист1!$A$2:$A$13</c:f>
              <c:strCache>
                <c:ptCount val="12"/>
                <c:pt idx="0">
                  <c:v>январь</c:v>
                </c:pt>
                <c:pt idx="1">
                  <c:v>февраль</c:v>
                </c:pt>
                <c:pt idx="2">
                  <c:v>март</c:v>
                </c:pt>
                <c:pt idx="3">
                  <c:v>апрель</c:v>
                </c:pt>
                <c:pt idx="4">
                  <c:v>май</c:v>
                </c:pt>
                <c:pt idx="5">
                  <c:v>июнь</c:v>
                </c:pt>
                <c:pt idx="6">
                  <c:v>июль</c:v>
                </c:pt>
                <c:pt idx="7">
                  <c:v>август</c:v>
                </c:pt>
                <c:pt idx="8">
                  <c:v>сентябрь</c:v>
                </c:pt>
                <c:pt idx="9">
                  <c:v>октябрь</c:v>
                </c:pt>
                <c:pt idx="10">
                  <c:v>ноябрь</c:v>
                </c:pt>
                <c:pt idx="11">
                  <c:v>декабрь</c:v>
                </c:pt>
              </c:strCache>
            </c:strRef>
          </c:cat>
          <c:val>
            <c:numRef>
              <c:f>Лист1!$C$2:$C$13</c:f>
              <c:numCache>
                <c:formatCode>General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3</c:v>
                </c:pt>
                <c:pt idx="4">
                  <c:v>9</c:v>
                </c:pt>
                <c:pt idx="5">
                  <c:v>25</c:v>
                </c:pt>
                <c:pt idx="6">
                  <c:v>24</c:v>
                </c:pt>
                <c:pt idx="7">
                  <c:v>4</c:v>
                </c:pt>
                <c:pt idx="8">
                  <c:v>5</c:v>
                </c:pt>
                <c:pt idx="9">
                  <c:v>8</c:v>
                </c:pt>
                <c:pt idx="10">
                  <c:v>4</c:v>
                </c:pt>
                <c:pt idx="11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91440256"/>
        <c:axId val="91441024"/>
        <c:axId val="92576384"/>
      </c:bar3DChart>
      <c:catAx>
        <c:axId val="91440256"/>
        <c:scaling>
          <c:orientation val="minMax"/>
        </c:scaling>
        <c:delete val="0"/>
        <c:axPos val="b"/>
        <c:majorTickMark val="out"/>
        <c:minorTickMark val="none"/>
        <c:tickLblPos val="nextTo"/>
        <c:crossAx val="91441024"/>
        <c:crosses val="autoZero"/>
        <c:auto val="1"/>
        <c:lblAlgn val="ctr"/>
        <c:lblOffset val="100"/>
        <c:noMultiLvlLbl val="0"/>
      </c:catAx>
      <c:valAx>
        <c:axId val="9144102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1440256"/>
        <c:crosses val="autoZero"/>
        <c:crossBetween val="between"/>
      </c:valAx>
      <c:serAx>
        <c:axId val="92576384"/>
        <c:scaling>
          <c:orientation val="minMax"/>
        </c:scaling>
        <c:delete val="1"/>
        <c:axPos val="b"/>
        <c:majorTickMark val="out"/>
        <c:minorTickMark val="none"/>
        <c:tickLblPos val="nextTo"/>
        <c:crossAx val="91441024"/>
        <c:crosses val="autoZero"/>
      </c:serAx>
    </c:plotArea>
    <c:legend>
      <c:legendPos val="r"/>
      <c:layout/>
      <c:overlay val="0"/>
    </c:legend>
    <c:plotVisOnly val="1"/>
    <c:dispBlanksAs val="gap"/>
    <c:showDLblsOverMax val="0"/>
  </c:chart>
  <c:spPr>
    <a:solidFill>
      <a:schemeClr val="accent2">
        <a:lumMod val="20000"/>
        <a:lumOff val="80000"/>
      </a:schemeClr>
    </a:solidFill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8E391E-498D-4F16-B8B2-B39A97B0CB75}" type="datetimeFigureOut">
              <a:rPr lang="ru-RU" smtClean="0"/>
              <a:t>01.03.2012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9F8AF5-4474-42F7-A4F8-2EE77E87F7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433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9F8AF5-4474-42F7-A4F8-2EE77E87F78D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11765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9F8AF5-4474-42F7-A4F8-2EE77E87F78D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7515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9F8AF5-4474-42F7-A4F8-2EE77E87F78D}" type="slidenum">
              <a:rPr lang="ru-RU" smtClean="0"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9496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gi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gif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gif"/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5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gif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2.jpeg"/><Relationship Id="rId4" Type="http://schemas.openxmlformats.org/officeDocument/2006/relationships/image" Target="../media/image81.jpe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3000"/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484784"/>
            <a:ext cx="7920880" cy="3744416"/>
          </a:xfrm>
        </p:spPr>
        <p:txBody>
          <a:bodyPr>
            <a:noAutofit/>
          </a:bodyPr>
          <a:lstStyle/>
          <a:p>
            <a:r>
              <a:rPr lang="ru-RU" sz="5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Меры безопасности </a:t>
            </a:r>
            <a:br>
              <a:rPr lang="ru-RU" sz="5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5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охране жизни людей </a:t>
            </a:r>
            <a:br>
              <a:rPr lang="ru-RU" sz="5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5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водных объектах </a:t>
            </a:r>
            <a:br>
              <a:rPr lang="ru-RU" sz="5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5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летний период</a:t>
            </a:r>
            <a:endParaRPr lang="ru-RU" sz="5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188640"/>
            <a:ext cx="6048672" cy="1080120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Государственная инспекция по маломерным судам МЧС России по Саратовской области</a:t>
            </a: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36336" y="5902839"/>
            <a:ext cx="360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г.Саратов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469236" cy="14847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740" y="44625"/>
            <a:ext cx="1166529" cy="1296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353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9036496" cy="3168352"/>
          </a:xfrm>
        </p:spPr>
        <p:txBody>
          <a:bodyPr>
            <a:noAutofit/>
          </a:bodyPr>
          <a:lstStyle/>
          <a:p>
            <a:r>
              <a:rPr lang="ru-RU" sz="2800" dirty="0"/>
              <a:t>В последнее время все большую популярность приобретает подводный спорт или как его еще называют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«Дайвинг»</a:t>
            </a:r>
            <a:r>
              <a:rPr lang="ru-RU" sz="2800" dirty="0"/>
              <a:t>. </a:t>
            </a:r>
            <a:r>
              <a:rPr lang="ru-RU" sz="2800" dirty="0" smtClean="0"/>
              <a:t> Купив </a:t>
            </a:r>
            <a:r>
              <a:rPr lang="ru-RU" sz="2800" dirty="0"/>
              <a:t>подводное снаряжение, отдельные пловцы пытаются самостоятельно или в составе полуподпольных организаций, осваивать технику подводных погружений, заниматься подводной охотой, фото-, видео-съемкой и т.п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3284984"/>
            <a:ext cx="4392488" cy="338437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Не редко подобные занятия заканчиваются трагедией, Часто причиной гибели в воде являются: переохлаждение, переутомление, перегревание, переоценка собственных сил.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92" r="18078" b="12780"/>
          <a:stretch/>
        </p:blipFill>
        <p:spPr>
          <a:xfrm>
            <a:off x="4427116" y="3573016"/>
            <a:ext cx="4542894" cy="3016470"/>
          </a:xfrm>
        </p:spPr>
      </p:pic>
    </p:spTree>
    <p:extLst>
      <p:ext uri="{BB962C8B-B14F-4D97-AF65-F5344CB8AC3E}">
        <p14:creationId xmlns:p14="http://schemas.microsoft.com/office/powerpoint/2010/main" val="2414466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3" y="0"/>
            <a:ext cx="8784975" cy="4725144"/>
          </a:xfrm>
        </p:spPr>
        <p:txBody>
          <a:bodyPr>
            <a:normAutofit fontScale="90000"/>
          </a:bodyPr>
          <a:lstStyle/>
          <a:p>
            <a:r>
              <a:rPr lang="ru-RU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Значение воды для укрепления здоровья </a:t>
            </a:r>
            <a:r>
              <a:rPr lang="ru-RU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людей</a:t>
            </a:r>
            <a:r>
              <a:rPr lang="ru-RU" sz="1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300" dirty="0" smtClean="0"/>
              <a:t/>
            </a:r>
            <a:br>
              <a:rPr lang="ru-RU" sz="1300" dirty="0" smtClean="0"/>
            </a:br>
            <a:r>
              <a:rPr lang="ru-RU" sz="3000" dirty="0" smtClean="0"/>
              <a:t>Умение </a:t>
            </a:r>
            <a:r>
              <a:rPr lang="ru-RU" sz="3000" dirty="0"/>
              <a:t>плавать – жизненно необходимый навык для человека любого возраста. Однажды приобретённый навык плавания сохраняется у человека на всю жизнь.</a:t>
            </a:r>
            <a:br>
              <a:rPr lang="ru-RU" sz="3000" dirty="0"/>
            </a:br>
            <a:r>
              <a:rPr lang="ru-RU" sz="3000" dirty="0"/>
              <a:t>Занятия плаванием повышают защитные свойства иммунной системы крови — увеличивая сопротивляемость к инфекционным и простудным заболеваниям. А так же повышает интенсивность обмена веществ в организме, совершенствует работу вестибулярного аппарата, улучшают чувство равновесия</a:t>
            </a:r>
            <a:r>
              <a:rPr lang="ru-RU" sz="3000" dirty="0" smtClean="0"/>
              <a:t>.</a:t>
            </a:r>
            <a:endParaRPr lang="ru-RU" sz="3000" dirty="0"/>
          </a:p>
        </p:txBody>
      </p:sp>
      <p:pic>
        <p:nvPicPr>
          <p:cNvPr id="4" name="Picture 7" descr="D:\Семейная\Ирина\Анимашки\плавание 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4715712"/>
            <a:ext cx="3456384" cy="1979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125456" y="4869160"/>
            <a:ext cx="482453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Даже в таком полезном и приятном занятии нужно знать </a:t>
            </a:r>
            <a:r>
              <a:rPr lang="ru-RU" sz="2800" dirty="0" smtClean="0"/>
              <a:t>меру…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416380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1008112"/>
          </a:xfrm>
        </p:spPr>
        <p:txBody>
          <a:bodyPr>
            <a:noAutofit/>
          </a:bodyPr>
          <a:lstStyle/>
          <a:p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Различаются три стадии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действия холодной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воды на организм при купании.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5536" y="1241376"/>
            <a:ext cx="6048672" cy="5616624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Под влиянием холодной воды наступает сужение </a:t>
            </a:r>
            <a:r>
              <a:rPr lang="ru-RU" dirty="0"/>
              <a:t>кровеносных </a:t>
            </a:r>
            <a:r>
              <a:rPr lang="ru-RU" dirty="0" smtClean="0"/>
              <a:t>сосудов. Кожа становиться бледной и холодной, появляется озноб.</a:t>
            </a:r>
          </a:p>
          <a:p>
            <a:r>
              <a:rPr lang="ru-RU" dirty="0"/>
              <a:t>В результате усиления деятельности сердца кожные сосуды вскоре расширяются, кожа становится красной и разогревается</a:t>
            </a:r>
            <a:r>
              <a:rPr lang="ru-RU" dirty="0" smtClean="0"/>
              <a:t>. Ощущение </a:t>
            </a:r>
            <a:r>
              <a:rPr lang="ru-RU" dirty="0"/>
              <a:t>озноба сменяется приятным ощущением тепла и </a:t>
            </a:r>
            <a:r>
              <a:rPr lang="ru-RU" dirty="0" smtClean="0"/>
              <a:t>бодрости.</a:t>
            </a:r>
          </a:p>
          <a:p>
            <a:r>
              <a:rPr lang="ru-RU" dirty="0" smtClean="0"/>
              <a:t>Снова происходит сужение </a:t>
            </a:r>
            <a:r>
              <a:rPr lang="ru-RU" dirty="0"/>
              <a:t>сосудов, кожа при этом бледнеет, губы синеют, вновь появляется озноб</a:t>
            </a:r>
            <a:r>
              <a:rPr lang="ru-RU" dirty="0" smtClean="0"/>
              <a:t>. Это грозит серьезным заболеванием организма.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1124744"/>
            <a:ext cx="2307148" cy="54977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37595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92088"/>
          </a:xfrm>
        </p:spPr>
        <p:txBody>
          <a:bodyPr>
            <a:noAutofit/>
          </a:bodyPr>
          <a:lstStyle/>
          <a:p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Переохлаждение и перегревание организма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832255079"/>
              </p:ext>
            </p:extLst>
          </p:nvPr>
        </p:nvGraphicFramePr>
        <p:xfrm>
          <a:off x="1115616" y="2708920"/>
          <a:ext cx="6840760" cy="2688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4256"/>
                <a:gridCol w="1368152"/>
                <a:gridCol w="1440160"/>
                <a:gridCol w="1728192"/>
              </a:tblGrid>
              <a:tr h="72008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Температура</a:t>
                      </a: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воды</a:t>
                      </a:r>
                      <a:endParaRPr lang="ru-RU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936104"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Допустимое время пребывания в воде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+20°С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40 минут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+17°С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15 минут</a:t>
                      </a: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/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+14°С</a:t>
                      </a:r>
                    </a:p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Купание запрещено</a:t>
                      </a:r>
                      <a:endParaRPr lang="ru-RU" dirty="0"/>
                    </a:p>
                  </a:txBody>
                  <a:tcPr/>
                </a:tc>
              </a:tr>
              <a:tr h="1032115"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Перерыв между заходами в воду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60 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минут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90 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минут</a:t>
                      </a: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107504" y="692696"/>
            <a:ext cx="8928992" cy="20162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2800" b="1" dirty="0" smtClean="0"/>
              <a:t>Переохлаждение организма</a:t>
            </a:r>
          </a:p>
          <a:p>
            <a:pPr algn="just"/>
            <a:r>
              <a:rPr lang="ru-RU" sz="2800" dirty="0"/>
              <a:t>Для предупреждения переохлаждения при нахождении (купании) в воде необходимо срочно следовать следующим требованиям:</a:t>
            </a:r>
            <a:endParaRPr lang="ru-RU" sz="28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5661248"/>
            <a:ext cx="81369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/>
              <a:t>При температуре воды +10°С (человек может погибнуть от переохлаждения через 30 минут).</a:t>
            </a:r>
          </a:p>
        </p:txBody>
      </p:sp>
    </p:spTree>
    <p:extLst>
      <p:ext uri="{BB962C8B-B14F-4D97-AF65-F5344CB8AC3E}">
        <p14:creationId xmlns:p14="http://schemas.microsoft.com/office/powerpoint/2010/main" val="516522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260648"/>
            <a:ext cx="6696744" cy="490066"/>
          </a:xfrm>
        </p:spPr>
        <p:txBody>
          <a:bodyPr>
            <a:normAutofit fontScale="90000"/>
          </a:bodyPr>
          <a:lstStyle/>
          <a:p>
            <a:pPr algn="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Признаки переохлаждения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427984" y="1385392"/>
            <a:ext cx="4464496" cy="5472608"/>
          </a:xfrm>
        </p:spPr>
        <p:txBody>
          <a:bodyPr>
            <a:normAutofit lnSpcReduction="10000"/>
          </a:bodyPr>
          <a:lstStyle/>
          <a:p>
            <a:pPr lvl="0"/>
            <a:r>
              <a:rPr lang="ru-RU" sz="3200" dirty="0" smtClean="0"/>
              <a:t>озноб</a:t>
            </a:r>
            <a:r>
              <a:rPr lang="ru-RU" sz="3200" dirty="0"/>
              <a:t>;</a:t>
            </a:r>
          </a:p>
          <a:p>
            <a:pPr lvl="0"/>
            <a:r>
              <a:rPr lang="ru-RU" sz="3200" dirty="0"/>
              <a:t>мышечная дрожь;</a:t>
            </a:r>
          </a:p>
          <a:p>
            <a:pPr lvl="0"/>
            <a:r>
              <a:rPr lang="ru-RU" sz="3200" dirty="0" err="1"/>
              <a:t>синюшность</a:t>
            </a:r>
            <a:r>
              <a:rPr lang="ru-RU" sz="3200" dirty="0"/>
              <a:t> кожных покровов губ;</a:t>
            </a:r>
          </a:p>
          <a:p>
            <a:pPr lvl="0"/>
            <a:r>
              <a:rPr lang="ru-RU" sz="3200" dirty="0"/>
              <a:t>понижение температуры тела;</a:t>
            </a:r>
          </a:p>
          <a:p>
            <a:pPr lvl="0"/>
            <a:r>
              <a:rPr lang="ru-RU" sz="3200" dirty="0"/>
              <a:t>появление «гусиной кожи»;</a:t>
            </a:r>
          </a:p>
          <a:p>
            <a:pPr lvl="0"/>
            <a:r>
              <a:rPr lang="ru-RU" sz="3200" dirty="0"/>
              <a:t>зевота, икота;</a:t>
            </a:r>
          </a:p>
          <a:p>
            <a:pPr lvl="0"/>
            <a:r>
              <a:rPr lang="ru-RU" sz="3200" dirty="0"/>
              <a:t>затемнение сознания.</a:t>
            </a:r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7" y="1124744"/>
            <a:ext cx="3942435" cy="5256584"/>
          </a:xfrm>
        </p:spPr>
      </p:pic>
    </p:spTree>
    <p:extLst>
      <p:ext uri="{BB962C8B-B14F-4D97-AF65-F5344CB8AC3E}">
        <p14:creationId xmlns:p14="http://schemas.microsoft.com/office/powerpoint/2010/main" val="2937903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116632"/>
            <a:ext cx="8964488" cy="674136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b="1" dirty="0"/>
              <a:t>У пострадавшего наступает апатия, сонливость, общая слабость, наблюдается поверхностное дыхание. Степень и скорость наступления переохлаждения зависит от температуры воды и адаптации организма к холоду</a:t>
            </a:r>
            <a:r>
              <a:rPr lang="ru-RU" b="1" dirty="0" smtClean="0"/>
              <a:t>. Различают </a:t>
            </a:r>
            <a:r>
              <a:rPr lang="ru-RU" b="1" dirty="0"/>
              <a:t>три степени переохлаждения: легкая, средняя, тяжелая.</a:t>
            </a:r>
          </a:p>
          <a:p>
            <a:r>
              <a:rPr lang="ru-RU" dirty="0"/>
              <a:t>При </a:t>
            </a:r>
            <a:r>
              <a:rPr lang="ru-RU" b="1" dirty="0"/>
              <a:t>средней</a:t>
            </a:r>
            <a:r>
              <a:rPr lang="ru-RU" dirty="0"/>
              <a:t> и </a:t>
            </a:r>
            <a:r>
              <a:rPr lang="ru-RU" b="1" dirty="0"/>
              <a:t>тяжелой</a:t>
            </a:r>
            <a:r>
              <a:rPr lang="ru-RU" dirty="0"/>
              <a:t> степени переохлаждения пострадавшего растирают шерстяной тканью, согревают под теплым душем, делают массаж всего тела и т.д. Согревание должно быть постепенным </a:t>
            </a:r>
            <a:r>
              <a:rPr lang="ru-RU" dirty="0" smtClean="0"/>
              <a:t>.</a:t>
            </a:r>
            <a:endParaRPr lang="ru-RU" sz="1200" dirty="0" smtClean="0"/>
          </a:p>
          <a:p>
            <a:endParaRPr lang="ru-RU" sz="1200" dirty="0"/>
          </a:p>
          <a:p>
            <a:r>
              <a:rPr lang="ru-RU" dirty="0"/>
              <a:t>Серьезную опасность представляет собой </a:t>
            </a:r>
            <a:r>
              <a:rPr lang="ru-RU" b="1" dirty="0" err="1"/>
              <a:t>холодовый</a:t>
            </a:r>
            <a:r>
              <a:rPr lang="ru-RU" b="1" dirty="0"/>
              <a:t> шок</a:t>
            </a:r>
            <a:r>
              <a:rPr lang="ru-RU" dirty="0"/>
              <a:t>, который может привести к остановке сердечной деятельности. </a:t>
            </a:r>
            <a:r>
              <a:rPr lang="ru-RU" dirty="0" err="1"/>
              <a:t>Холодовый</a:t>
            </a:r>
            <a:r>
              <a:rPr lang="ru-RU" dirty="0"/>
              <a:t> шок возникает при резком входе в воду путем падения, ныряния и иного быстрого погружения. Он также возможен при нырянии в глубину при переходе из поверхностного слоя воды, более теплого, в глубинные слои, порой значительно более холодные.</a:t>
            </a:r>
          </a:p>
        </p:txBody>
      </p:sp>
    </p:spTree>
    <p:extLst>
      <p:ext uri="{BB962C8B-B14F-4D97-AF65-F5344CB8AC3E}">
        <p14:creationId xmlns:p14="http://schemas.microsoft.com/office/powerpoint/2010/main" val="206987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7164288" cy="1800200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Перегревание организма:</a:t>
            </a:r>
            <a:b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300" b="1" dirty="0"/>
              <a:t/>
            </a:r>
            <a:br>
              <a:rPr lang="ru-RU" sz="2300" b="1" dirty="0"/>
            </a:br>
            <a:r>
              <a:rPr lang="ru-RU" sz="3100" b="1" dirty="0"/>
              <a:t>Признаками перегревания и солнечного удара, как правило, являются</a:t>
            </a:r>
            <a:r>
              <a:rPr lang="ru-RU" sz="3100" b="1" dirty="0" smtClean="0"/>
              <a:t>:</a:t>
            </a:r>
            <a:endParaRPr lang="ru-RU" sz="3100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2537520"/>
            <a:ext cx="5868144" cy="4320480"/>
          </a:xfrm>
        </p:spPr>
        <p:txBody>
          <a:bodyPr>
            <a:noAutofit/>
          </a:bodyPr>
          <a:lstStyle/>
          <a:p>
            <a:r>
              <a:rPr lang="ru-RU" dirty="0"/>
              <a:t>головная боль, покраснение лица</a:t>
            </a:r>
            <a:r>
              <a:rPr lang="ru-RU" dirty="0" smtClean="0"/>
              <a:t>;</a:t>
            </a:r>
          </a:p>
          <a:p>
            <a:r>
              <a:rPr lang="ru-RU" dirty="0" smtClean="0"/>
              <a:t>усталость</a:t>
            </a:r>
            <a:r>
              <a:rPr lang="ru-RU" dirty="0"/>
              <a:t>, носовое кровотечение</a:t>
            </a:r>
            <a:r>
              <a:rPr lang="ru-RU" dirty="0" smtClean="0"/>
              <a:t>;</a:t>
            </a:r>
          </a:p>
          <a:p>
            <a:r>
              <a:rPr lang="ru-RU" dirty="0" smtClean="0"/>
              <a:t>головокружение</a:t>
            </a:r>
            <a:r>
              <a:rPr lang="ru-RU" dirty="0"/>
              <a:t>, </a:t>
            </a:r>
            <a:r>
              <a:rPr lang="ru-RU" dirty="0" smtClean="0"/>
              <a:t>повышение температуры </a:t>
            </a:r>
            <a:r>
              <a:rPr lang="ru-RU" dirty="0"/>
              <a:t>тела</a:t>
            </a:r>
            <a:r>
              <a:rPr lang="ru-RU" dirty="0" smtClean="0"/>
              <a:t>;</a:t>
            </a:r>
          </a:p>
          <a:p>
            <a:r>
              <a:rPr lang="ru-RU" dirty="0" smtClean="0"/>
              <a:t>тошнота </a:t>
            </a:r>
            <a:r>
              <a:rPr lang="ru-RU" dirty="0"/>
              <a:t>(рвота</a:t>
            </a:r>
            <a:r>
              <a:rPr lang="ru-RU" dirty="0" smtClean="0"/>
              <a:t>);</a:t>
            </a:r>
          </a:p>
          <a:p>
            <a:r>
              <a:rPr lang="ru-RU" dirty="0" smtClean="0"/>
              <a:t>жажда;</a:t>
            </a:r>
          </a:p>
          <a:p>
            <a:r>
              <a:rPr lang="ru-RU" dirty="0" smtClean="0"/>
              <a:t>боли </a:t>
            </a:r>
            <a:r>
              <a:rPr lang="ru-RU" dirty="0"/>
              <a:t>в ногах и т.д.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406" y="1556792"/>
            <a:ext cx="3381594" cy="51108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37018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:\гимс\БЕЗОПАСНОСТЬ НА ВОДНЫХ ОБЬЕКТАХ\разработка презентации\фото и памятки\gbig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9144000" cy="5733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3213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2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504" y="0"/>
            <a:ext cx="9036496" cy="6858000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sz="3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Оказание доврачебной помощи заключается в простых правилах. Необходимо пострадавшего:</a:t>
            </a:r>
          </a:p>
          <a:p>
            <a:pPr lvl="0"/>
            <a:r>
              <a:rPr lang="ru-RU" sz="2900" dirty="0"/>
              <a:t>уложить в прохладное место, желательно на ветерок, в тень, приподняв голову;</a:t>
            </a:r>
          </a:p>
          <a:p>
            <a:pPr lvl="0"/>
            <a:r>
              <a:rPr lang="ru-RU" sz="2900" dirty="0"/>
              <a:t>снять ненужную одежду;</a:t>
            </a:r>
          </a:p>
          <a:p>
            <a:pPr lvl="0"/>
            <a:r>
              <a:rPr lang="ru-RU" sz="2900" dirty="0"/>
              <a:t>наложить холодный компресс на голову, шею, грудь; можно обернуть тело мокрой простыней, но необходимо помнить, что охлаждение не должно быть резким и быстрым;</a:t>
            </a:r>
          </a:p>
          <a:p>
            <a:pPr lvl="0"/>
            <a:r>
              <a:rPr lang="ru-RU" sz="2900" dirty="0"/>
              <a:t>напоить прохладной  водой (спиртосодержащие напитки категорически исключены, пиво также).</a:t>
            </a:r>
          </a:p>
          <a:p>
            <a:pPr marL="0" indent="0">
              <a:buNone/>
            </a:pPr>
            <a:r>
              <a:rPr lang="ru-RU" sz="2900" dirty="0"/>
              <a:t>Во всех случаях перегревания организма необходимо срочно вызвать медицинского работника.</a:t>
            </a:r>
          </a:p>
          <a:p>
            <a:pPr marL="0" indent="0">
              <a:buNone/>
            </a:pPr>
            <a:r>
              <a:rPr lang="ru-RU" sz="2900" dirty="0"/>
              <a:t>Предупреждение перегревания заключается в соблюдении норм приема солнечно-воздушных ванн, что особенно важно для детей, подростков и лиц, страдающих сердечно-сосудистыми заболеваниями. Особенно опасно долго сидеть на солнцепеке, т.к. помимо перегревания и солнечного удара,  возможен ожег кожного покрова тела.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Picture 7" descr="D:\Семейная\Ирина\Анимашки\пляж 4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6772" y="1154155"/>
            <a:ext cx="1237228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0471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864096"/>
          </a:xfrm>
        </p:spPr>
        <p:txBody>
          <a:bodyPr>
            <a:noAutofit/>
          </a:bodyPr>
          <a:lstStyle/>
          <a:p>
            <a:r>
              <a:rPr lang="ru-RU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Правила поведения и меры безопасности людей на воде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15616" y="1412776"/>
            <a:ext cx="8028384" cy="5418876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ru-RU" sz="3600" dirty="0" smtClean="0"/>
              <a:t>Запрещается допускать </a:t>
            </a:r>
            <a:r>
              <a:rPr lang="ru-RU" sz="3600" dirty="0"/>
              <a:t>к мероприятиям на воде лиц, не умеющих плавать, не допущенных врачом и не прошедших инструктаж по правилам поведения на воде;</a:t>
            </a:r>
          </a:p>
          <a:p>
            <a:pPr lvl="0"/>
            <a:r>
              <a:rPr lang="ru-RU" sz="3600" dirty="0"/>
              <a:t>купание детей должно организовываться и проходить только под контролем взрослых, хорошо умеющих плавать;</a:t>
            </a:r>
          </a:p>
          <a:p>
            <a:pPr lvl="0"/>
            <a:r>
              <a:rPr lang="ru-RU" sz="3600" dirty="0"/>
              <a:t>купание лучше организовывать в утреннее и вечернее время, когда солнце греет, но нет опасности перегрева;</a:t>
            </a:r>
          </a:p>
          <a:p>
            <a:pPr lvl="0"/>
            <a:r>
              <a:rPr lang="ru-RU" sz="3600" dirty="0"/>
              <a:t>температура воды должна быть не ниже +18-19°С, а воздуха </a:t>
            </a:r>
            <a:r>
              <a:rPr lang="ru-RU" sz="3600" dirty="0" smtClean="0"/>
              <a:t>+</a:t>
            </a:r>
            <a:r>
              <a:rPr lang="ru-RU" sz="3600" dirty="0"/>
              <a:t>20-25°С;</a:t>
            </a:r>
          </a:p>
          <a:p>
            <a:pPr lvl="0"/>
            <a:r>
              <a:rPr lang="ru-RU" sz="3600" dirty="0"/>
              <a:t>входить в воду нужно осторожно, постепенно привыкая к разнице температур воды, воздуха и тела;</a:t>
            </a:r>
          </a:p>
          <a:p>
            <a:pPr lvl="0"/>
            <a:r>
              <a:rPr lang="ru-RU" sz="3600" dirty="0"/>
              <a:t>продолжительность купания зависти от состояния погоды, водоема и самочувствия человека. </a:t>
            </a:r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476672"/>
            <a:ext cx="1821828" cy="1965421"/>
          </a:xfrm>
        </p:spPr>
      </p:pic>
    </p:spTree>
    <p:extLst>
      <p:ext uri="{BB962C8B-B14F-4D97-AF65-F5344CB8AC3E}">
        <p14:creationId xmlns:p14="http://schemas.microsoft.com/office/powerpoint/2010/main" val="124279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1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1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1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1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1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1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424936" cy="6192688"/>
          </a:xfrm>
        </p:spPr>
        <p:txBody>
          <a:bodyPr>
            <a:normAutofit fontScale="90000"/>
          </a:bodyPr>
          <a:lstStyle/>
          <a:p>
            <a:r>
              <a:rPr lang="ru-RU" sz="3300" b="1" dirty="0"/>
              <a:t>Вода – это грозная стихия, потенциальный источник многих ЧС, безжалостный убийца. </a:t>
            </a:r>
            <a:r>
              <a:rPr lang="ru-RU" sz="3300" b="1" dirty="0" smtClean="0"/>
              <a:t/>
            </a:r>
            <a:br>
              <a:rPr lang="ru-RU" sz="3300" b="1" dirty="0" smtClean="0"/>
            </a:br>
            <a:r>
              <a:rPr lang="ru-RU" sz="3300" b="1" dirty="0" smtClean="0"/>
              <a:t>С </a:t>
            </a:r>
            <a:r>
              <a:rPr lang="ru-RU" sz="3300" b="1" dirty="0"/>
              <a:t>древних времен наводнения воспринимались людьми как самое страшное стихийное бедствие. Не случайно в религиях народов, в легендах, преданиях именно вода используется в качестве основного «наказания Господнего» за грехи человека. По всей вероятности, то связано  тем, что поверхность Земли на 2/3 покрыта водой. Мировой океан занимает площадь 361 миллион км</a:t>
            </a:r>
            <a:r>
              <a:rPr lang="ru-RU" sz="3300" b="1" baseline="50000" dirty="0"/>
              <a:t>2</a:t>
            </a:r>
            <a:r>
              <a:rPr lang="ru-RU" sz="3300" b="1" dirty="0"/>
              <a:t>, общий объем воды составляет на нашей планете 1380 миллионов км</a:t>
            </a:r>
            <a:r>
              <a:rPr lang="ru-RU" sz="3300" b="1" baseline="50000" dirty="0"/>
              <a:t>2</a:t>
            </a:r>
            <a:r>
              <a:rPr lang="ru-RU" sz="3300" b="1" dirty="0" smtClean="0"/>
              <a:t>.</a:t>
            </a:r>
            <a:endParaRPr lang="ru-RU" dirty="0"/>
          </a:p>
        </p:txBody>
      </p:sp>
      <p:pic>
        <p:nvPicPr>
          <p:cNvPr id="3" name="Picture 4" descr="D:\Семейная\Ирина\Анимашки\дельфин 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165304"/>
            <a:ext cx="572452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6" descr="D:\Семейная\Ирина\Анимашки\дельфин 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203848" y="5929313"/>
            <a:ext cx="572452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3459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24744"/>
          </a:xfrm>
        </p:spPr>
        <p:txBody>
          <a:bodyPr>
            <a:normAutofit/>
          </a:bodyPr>
          <a:lstStyle/>
          <a:p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Наиболее приемлемыми принято считать следующие режимы купания: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656518327"/>
              </p:ext>
            </p:extLst>
          </p:nvPr>
        </p:nvGraphicFramePr>
        <p:xfrm>
          <a:off x="539552" y="1196753"/>
          <a:ext cx="8003232" cy="25523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01616"/>
                <a:gridCol w="4001616"/>
              </a:tblGrid>
              <a:tr h="8640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Температура воды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Продолжительность купания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898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+18°С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6-8 минут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+20°С</a:t>
                      </a:r>
                      <a:endParaRPr lang="ru-RU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10-12 минут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60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Более +20°С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15-20 минут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482" y="3789040"/>
            <a:ext cx="9109517" cy="3068960"/>
          </a:xfrm>
        </p:spPr>
        <p:txBody>
          <a:bodyPr>
            <a:noAutofit/>
          </a:bodyPr>
          <a:lstStyle/>
          <a:p>
            <a:pPr algn="just"/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Начинать купание следует при температуре воды не менее +20°С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следует купаться до озноба, что является признаком переохлаждения организма и может вызвать судороги мышц, остановку дыхания, потерю сознания и т.д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Судороги мышц вызываются длительным пребыванием в воде и часто служат причиной несчастных случаев. </a:t>
            </a:r>
          </a:p>
        </p:txBody>
      </p:sp>
    </p:spTree>
    <p:extLst>
      <p:ext uri="{BB962C8B-B14F-4D97-AF65-F5344CB8AC3E}">
        <p14:creationId xmlns:p14="http://schemas.microsoft.com/office/powerpoint/2010/main" val="3345442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1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1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1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1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2008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возникновении судорог: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1500" y="908720"/>
            <a:ext cx="6696744" cy="1584176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Кисти руки - нужно быстро и с силой сжать пальцы в кулак, сделать резкое, отбрасывающее движение рукой в наружную сторону и разжать кисть.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050" y="2749157"/>
            <a:ext cx="2374900" cy="2080412"/>
          </a:xfrm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2626768" y="2996952"/>
            <a:ext cx="6517232" cy="158417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Икроножной мышцы -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необходимо вдохнуть побольше воздуха, согнуться, двумя руками взять свою пострадавшую стопу за носок и сильно потянуть на себя, при этом ногу в колене не сгибать.</a:t>
            </a: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107504" y="5085184"/>
            <a:ext cx="6624736" cy="158417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Мышцы бедра -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Схватить пораженную ногу с наружной стороны ниже голени у лодыжки (под подъем) и, согнув ногу в колене, потянуть и прижать пятку ноги к ягодице. Чем выше и сильнее, тем лучше. </a:t>
            </a:r>
          </a:p>
        </p:txBody>
      </p:sp>
      <p:pic>
        <p:nvPicPr>
          <p:cNvPr id="1026" name="Picture 2" descr="C:\Documents and Settings\11\Рабочий стол\image03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244106"/>
            <a:ext cx="1584176" cy="2534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Documents and Settings\11\Рабочий стол\kms2-3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839" y="908720"/>
            <a:ext cx="2575041" cy="1741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1097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1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1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1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1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1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2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20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1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1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1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6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69" y="8879"/>
            <a:ext cx="9144000" cy="1979961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Не переохлаждайтесь и не перегревайтесь!</a:t>
            </a:r>
            <a:br>
              <a:rPr lang="ru-RU" sz="3200" b="1" dirty="0" smtClean="0"/>
            </a:br>
            <a:r>
              <a:rPr lang="ru-RU" sz="3200" b="1" dirty="0" smtClean="0"/>
              <a:t>После приема пищи сделайте перерыв 1,5-2 часа!</a:t>
            </a:r>
            <a:br>
              <a:rPr lang="ru-RU" sz="3200" b="1" dirty="0" smtClean="0"/>
            </a:br>
            <a:r>
              <a:rPr lang="ru-RU" sz="3200" b="1" dirty="0" smtClean="0"/>
              <a:t>Не купайтесь при температуре: </a:t>
            </a:r>
            <a:r>
              <a:rPr lang="ru-RU" sz="2400" b="1" dirty="0" smtClean="0"/>
              <a:t>воды – ниже 18</a:t>
            </a:r>
            <a:br>
              <a:rPr lang="ru-RU" sz="2400" b="1" dirty="0" smtClean="0"/>
            </a:br>
            <a:r>
              <a:rPr lang="ru-RU" sz="2400" b="1" dirty="0" smtClean="0"/>
              <a:t>                                                                                        воздуха – ниже 22</a:t>
            </a:r>
            <a:endParaRPr lang="ru-RU" sz="2400" b="1" dirty="0"/>
          </a:p>
        </p:txBody>
      </p:sp>
      <p:pic>
        <p:nvPicPr>
          <p:cNvPr id="2050" name="Picture 2" descr="F:\гимс\БЕЗОПАСНОСТЬ НА ВОДНЫХ ОБЬЕКТАХ\разработка презентации\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183" y="1916832"/>
            <a:ext cx="7565473" cy="474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2135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2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2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996952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Попав на быстрое течение не боритесь с ним!</a:t>
            </a:r>
            <a:b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dirty="0" smtClean="0"/>
              <a:t>Плывите по течению постепенно приближаясь к берегу!</a:t>
            </a:r>
            <a:br>
              <a:rPr lang="ru-RU" sz="2800" dirty="0" smtClean="0"/>
            </a:b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Водовороты представляют грозную опасность. </a:t>
            </a:r>
            <a:r>
              <a:rPr lang="ru-RU" sz="2800" dirty="0"/>
              <a:t>К ним не нужно приближаться. Попав в водоворот, нужно глубоко вдохнув, погрузиться под воду, где водоворот не обладает большой силой и, нырнув в сторону по течению, спокойно всплыть на </a:t>
            </a:r>
            <a:r>
              <a:rPr lang="ru-RU" sz="2800" dirty="0" smtClean="0"/>
              <a:t>поверхность</a:t>
            </a:r>
            <a:r>
              <a:rPr lang="ru-RU" sz="2800" dirty="0"/>
              <a:t>.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F:\гимс\БЕЗОПАСНОСТЬ НА ВОДНЫХ ОБЬЕКТАХ\разработка презентации\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868224"/>
            <a:ext cx="6336704" cy="3989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2233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2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2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2405"/>
            <a:ext cx="9144000" cy="1740411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Не купайтесь у крутых обрывистых берегов с сильным течением, в заболоченных и заросших растительностью и местах!</a:t>
            </a:r>
            <a:endParaRPr lang="ru-RU" sz="3200" b="1" dirty="0"/>
          </a:p>
        </p:txBody>
      </p:sp>
      <p:pic>
        <p:nvPicPr>
          <p:cNvPr id="4098" name="Picture 2" descr="F:\гимс\БЕЗОПАСНОСТЬ НА ВОДНЫХ ОБЬЕКТАХ\разработка презентации\1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00808"/>
            <a:ext cx="7999419" cy="4957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3859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2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2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798" y="0"/>
            <a:ext cx="9144000" cy="3240360"/>
          </a:xfrm>
        </p:spPr>
        <p:txBody>
          <a:bodyPr>
            <a:noAutofit/>
          </a:bodyPr>
          <a:lstStyle/>
          <a:p>
            <a:r>
              <a:rPr lang="ru-RU" sz="2600" dirty="0"/>
              <a:t>В водоемах, заросших водорослями и иными растениями, купание настоятельно не рекомендуется. Если же  пловец попадает на такие участки акватории, то плыть нужно медленно у самой поверхности, не задевая растения. Если все же руки или ноги спутываются водорослями, нельзя делать резких движений. Нужно  освободится от растений, спокойно плавно плыть обратно по уже пройденному пути.</a:t>
            </a:r>
            <a:endParaRPr lang="ru-RU" sz="2600" b="1" dirty="0"/>
          </a:p>
        </p:txBody>
      </p:sp>
      <p:pic>
        <p:nvPicPr>
          <p:cNvPr id="5122" name="Picture 2" descr="F:\гимс\БЕЗОПАСНОСТЬ НА ВОДНЫХ ОБЬЕКТАХ\разработка презентации\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140968"/>
            <a:ext cx="5938166" cy="371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573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2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2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Не купайтесь в штормовую погоду!</a:t>
            </a:r>
            <a:br>
              <a:rPr lang="ru-RU" b="1" dirty="0" smtClean="0"/>
            </a:br>
            <a:r>
              <a:rPr lang="ru-RU" b="1" dirty="0" smtClean="0"/>
              <a:t>Берегитесь волны!</a:t>
            </a:r>
            <a:endParaRPr lang="ru-RU" b="1" dirty="0"/>
          </a:p>
        </p:txBody>
      </p:sp>
      <p:pic>
        <p:nvPicPr>
          <p:cNvPr id="6146" name="Picture 2" descr="F:\гимс\БЕЗОПАСНОСТЬ НА ВОДНЫХ ОБЬЕКТАХ\разработка презентации\10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8424936" cy="5190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D:\Семейная\Ирина\Анимашки\волны 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24550"/>
            <a:ext cx="1714500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D:\Семейная\Ирина\Анимашки\волны 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270" y="5924550"/>
            <a:ext cx="1714500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D:\Семейная\Ирина\Анимашки\волны 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9770" y="5924550"/>
            <a:ext cx="1954318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D:\Семейная\Ирина\Анимашки\волны 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5924550"/>
            <a:ext cx="1872208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D:\Семейная\Ирина\Анимашки\волны 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901962"/>
            <a:ext cx="1884622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9334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2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2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2289" y="-3836"/>
            <a:ext cx="9144000" cy="2708920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Не ныряйте в незнакомых местах!</a:t>
            </a:r>
            <a:br>
              <a:rPr lang="ru-RU" sz="3200" b="1" dirty="0" smtClean="0"/>
            </a:br>
            <a:r>
              <a:rPr lang="ru-RU" sz="3200" b="1" dirty="0" smtClean="0"/>
              <a:t>Не известно, что там может оказаться на дне!</a:t>
            </a:r>
            <a:br>
              <a:rPr lang="ru-RU" sz="3200" b="1" dirty="0" smtClean="0"/>
            </a:br>
            <a:r>
              <a:rPr lang="ru-RU" sz="3200" dirty="0"/>
              <a:t>Прыжки в воду с естественных и искусственных объектов, не предназначенных для этих целей, </a:t>
            </a:r>
            <a:r>
              <a:rPr lang="ru-RU" sz="3200" u="sng" dirty="0"/>
              <a:t>категорически запрещены</a:t>
            </a:r>
            <a:r>
              <a:rPr lang="ru-RU" sz="3200" dirty="0" smtClean="0"/>
              <a:t>.</a:t>
            </a:r>
            <a:endParaRPr lang="ru-RU" sz="3200" b="1" dirty="0"/>
          </a:p>
        </p:txBody>
      </p:sp>
      <p:pic>
        <p:nvPicPr>
          <p:cNvPr id="7170" name="Picture 2" descr="F:\гимс\БЕЗОПАСНОСТЬ НА ВОДНЫХ ОБЬЕКТАХ\разработка презентации\2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744521"/>
            <a:ext cx="6912768" cy="4098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7762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2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2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1556792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Не подплывайте к проходящим судам.</a:t>
            </a:r>
            <a:br>
              <a:rPr lang="ru-RU" sz="3200" b="1" dirty="0" smtClean="0"/>
            </a:br>
            <a:r>
              <a:rPr lang="ru-RU" sz="3200" b="1" dirty="0" smtClean="0"/>
              <a:t>Не взбирайтесь на технические предупредительные знаки!</a:t>
            </a:r>
            <a:endParaRPr lang="ru-RU" sz="3200" b="1" dirty="0"/>
          </a:p>
        </p:txBody>
      </p:sp>
      <p:pic>
        <p:nvPicPr>
          <p:cNvPr id="8194" name="Picture 2" descr="F:\гимс\БЕЗОПАСНОСТЬ НА ВОДНЫХ ОБЬЕКТАХ\разработка презентации\1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00808"/>
            <a:ext cx="8208454" cy="501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3062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2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2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3526" y="116632"/>
            <a:ext cx="9144000" cy="1296144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Не заплывайте далеко от берега на надувных матрасах и автомобильных камерах!</a:t>
            </a:r>
            <a:endParaRPr lang="ru-RU" sz="3200" b="1" dirty="0"/>
          </a:p>
        </p:txBody>
      </p:sp>
      <p:pic>
        <p:nvPicPr>
          <p:cNvPr id="9218" name="Picture 2" descr="F:\гимс\БЕЗОПАСНОСТЬ НА ВОДНЫХ ОБЬЕКТАХ\разработка презентации\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951" y="1340768"/>
            <a:ext cx="8515669" cy="5328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D:\Семейная\Ирина\Анимашки\купание 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5189971"/>
            <a:ext cx="2701376" cy="1833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2923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2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2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2146250"/>
          </a:xfrm>
        </p:spPr>
        <p:txBody>
          <a:bodyPr>
            <a:noAutofit/>
          </a:bodyPr>
          <a:lstStyle/>
          <a:p>
            <a:r>
              <a:rPr lang="ru-RU" sz="2800" dirty="0"/>
              <a:t>На нашей планете всегда есть возможность оказаться в воде: она покрывает 71 процент земной поверхности.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Практически </a:t>
            </a:r>
            <a:r>
              <a:rPr lang="ru-RU" sz="2800" b="1" dirty="0"/>
              <a:t>любой водный объект: море, озеро, водохранилище, река несет в себе потенциальную опасность.</a:t>
            </a:r>
            <a:endParaRPr lang="ru-RU" sz="2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492896"/>
            <a:ext cx="4132003" cy="2736304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3140968"/>
            <a:ext cx="4500500" cy="3600400"/>
          </a:xfrm>
        </p:spPr>
      </p:pic>
      <p:pic>
        <p:nvPicPr>
          <p:cNvPr id="7" name="Picture 4" descr="D:\Семейная\Ирина\Анимашки\плавание 1 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5466262"/>
            <a:ext cx="2143125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1144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3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1728192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Не используйте для плавания самодельные устройства!</a:t>
            </a:r>
            <a:br>
              <a:rPr lang="ru-RU" sz="3200" b="1" dirty="0" smtClean="0"/>
            </a:br>
            <a:r>
              <a:rPr lang="ru-RU" sz="2800" b="1" dirty="0" smtClean="0"/>
              <a:t>Они могут не выдержать ваш вес и перевернуться.</a:t>
            </a:r>
            <a:endParaRPr lang="ru-RU" sz="2800" b="1" dirty="0"/>
          </a:p>
        </p:txBody>
      </p:sp>
      <p:pic>
        <p:nvPicPr>
          <p:cNvPr id="10242" name="Picture 2" descr="F:\гимс\БЕЗОПАСНОСТЬ НА ВОДНЫХ ОБЬЕКТАХ\разработка презентации\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1844824"/>
            <a:ext cx="7776865" cy="4742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8809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2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2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9036496" cy="2276872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Не стой и не играй в тех местах, откуда можно    свалиться в воду!</a:t>
            </a:r>
            <a:br>
              <a:rPr lang="ru-RU" sz="2800" b="1" dirty="0" smtClean="0"/>
            </a:br>
            <a:r>
              <a:rPr lang="ru-RU" sz="2800" dirty="0"/>
              <a:t>Дети моложе 7 лет не могут находиться у воды без сопровождения взрослых, хорошо умеющих плавать.</a:t>
            </a:r>
            <a:endParaRPr lang="ru-RU" sz="2800" b="1" dirty="0"/>
          </a:p>
        </p:txBody>
      </p:sp>
      <p:pic>
        <p:nvPicPr>
          <p:cNvPr id="11266" name="Picture 2" descr="F:\гимс\БЕЗОПАСНОСТЬ НА ВОДНЫХ ОБЬЕКТАХ\разработка презентации\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239550"/>
            <a:ext cx="7363377" cy="461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6797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2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2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средства и методы спасения на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воде: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1519" y="1484784"/>
            <a:ext cx="8872453" cy="237626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dirty="0" smtClean="0"/>
              <a:t>предметы</a:t>
            </a:r>
            <a:r>
              <a:rPr lang="ru-RU" dirty="0"/>
              <a:t>, увеличивающие плавучесть человека: </a:t>
            </a: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спасательный </a:t>
            </a:r>
            <a:r>
              <a:rPr lang="ru-RU" dirty="0"/>
              <a:t>круг, «конец Александрова», спасательные </a:t>
            </a:r>
            <a:r>
              <a:rPr lang="ru-RU" dirty="0" smtClean="0"/>
              <a:t>шары Суслова,  </a:t>
            </a:r>
            <a:r>
              <a:rPr lang="ru-RU" dirty="0" smtClean="0"/>
              <a:t>спасательный жилет, </a:t>
            </a:r>
            <a:r>
              <a:rPr lang="ru-RU" dirty="0" smtClean="0"/>
              <a:t>подручные средства;</a:t>
            </a:r>
            <a:endParaRPr lang="ru-RU" dirty="0"/>
          </a:p>
          <a:p>
            <a:pPr marL="0" indent="0" algn="ctr">
              <a:buNone/>
            </a:pPr>
            <a:r>
              <a:rPr lang="ru-RU" dirty="0" err="1"/>
              <a:t>плавсредства</a:t>
            </a:r>
            <a:r>
              <a:rPr lang="ru-RU" dirty="0"/>
              <a:t>: лодка, плот, надувной матрац;</a:t>
            </a:r>
          </a:p>
          <a:p>
            <a:pPr marL="0" indent="0" algn="ctr">
              <a:buNone/>
            </a:pPr>
            <a:r>
              <a:rPr lang="ru-RU" dirty="0"/>
              <a:t>приближение к утопающему по берегу, либо вплавь, извлечение его из воды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4316" y="3825044"/>
            <a:ext cx="3861900" cy="2896425"/>
          </a:xfrm>
        </p:spPr>
      </p:pic>
      <p:pic>
        <p:nvPicPr>
          <p:cNvPr id="12290" name="Picture 2" descr="C:\Documents and Settings\11\Рабочий стол\Junior_500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74923">
            <a:off x="224805" y="3802945"/>
            <a:ext cx="1741327" cy="2382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Documents and Settings\11\Рабочий стол\large_lifebuo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82820">
            <a:off x="7051135" y="3802717"/>
            <a:ext cx="1922062" cy="2820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5543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3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3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3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3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3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3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3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6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6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6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6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6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600"/>
                            </p:stCondLst>
                            <p:childTnLst>
                              <p:par>
                                <p:cTn id="4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8450" y="184602"/>
            <a:ext cx="9144000" cy="3212976"/>
          </a:xfrm>
        </p:spPr>
        <p:txBody>
          <a:bodyPr>
            <a:noAutofit/>
          </a:bodyPr>
          <a:lstStyle/>
          <a:p>
            <a:r>
              <a:rPr lang="ru-RU" sz="3000" b="1" u="sng" dirty="0"/>
              <a:t>Спасательный круг</a:t>
            </a:r>
            <a:r>
              <a:rPr lang="ru-RU" sz="3000" dirty="0"/>
              <a:t> — средство для оказания помощи утопающим. Является поплавком из твердого плавучего материала в форме </a:t>
            </a:r>
            <a:r>
              <a:rPr lang="ru-RU" sz="3000" dirty="0" smtClean="0"/>
              <a:t>«</a:t>
            </a:r>
            <a:r>
              <a:rPr lang="ru-RU" sz="3000" dirty="0"/>
              <a:t>бублика</a:t>
            </a:r>
            <a:r>
              <a:rPr lang="ru-RU" sz="3000" dirty="0" smtClean="0"/>
              <a:t>» </a:t>
            </a:r>
            <a:r>
              <a:rPr lang="ru-RU" sz="3000" dirty="0"/>
              <a:t>или подковы. Окрашивается в </a:t>
            </a:r>
            <a:r>
              <a:rPr lang="ru-RU" sz="3000" dirty="0" smtClean="0"/>
              <a:t>яркий, заметный цвет— </a:t>
            </a:r>
            <a:r>
              <a:rPr lang="ru-RU" sz="3000" dirty="0"/>
              <a:t>ярко-оранжевый или красный, возможно, с несколькими белыми полосами. </a:t>
            </a:r>
            <a:r>
              <a:rPr lang="ru-RU" sz="3000" dirty="0" smtClean="0"/>
              <a:t/>
            </a:r>
            <a:br>
              <a:rPr lang="ru-RU" sz="3000" dirty="0" smtClean="0"/>
            </a:br>
            <a:r>
              <a:rPr lang="ru-RU" sz="3000" dirty="0" smtClean="0"/>
              <a:t>На </a:t>
            </a:r>
            <a:r>
              <a:rPr lang="ru-RU" sz="3000" dirty="0"/>
              <a:t>круге закреплён </a:t>
            </a:r>
            <a:r>
              <a:rPr lang="ru-RU" sz="3000" dirty="0" smtClean="0"/>
              <a:t>леер. </a:t>
            </a:r>
            <a:endParaRPr lang="ru-RU" sz="3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3350994"/>
            <a:ext cx="3742188" cy="3430479"/>
          </a:xfrm>
        </p:spPr>
      </p:pic>
      <p:sp>
        <p:nvSpPr>
          <p:cNvPr id="5" name="TextBox 4"/>
          <p:cNvSpPr txBox="1"/>
          <p:nvPr/>
        </p:nvSpPr>
        <p:spPr>
          <a:xfrm>
            <a:off x="231120" y="3429000"/>
            <a:ext cx="4824536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dirty="0"/>
              <a:t>Стандартный спасательный круг имеет внешний </a:t>
            </a:r>
            <a:r>
              <a:rPr lang="ru-RU" sz="2600" dirty="0" smtClean="0"/>
              <a:t>диаметр </a:t>
            </a:r>
            <a:r>
              <a:rPr lang="ru-RU" sz="2600" dirty="0"/>
              <a:t>760–680 мм, </a:t>
            </a:r>
            <a:r>
              <a:rPr lang="ru-RU" sz="2600" dirty="0" smtClean="0"/>
              <a:t>внутренний</a:t>
            </a:r>
            <a:r>
              <a:rPr lang="ru-RU" sz="2600" dirty="0"/>
              <a:t> — 440 мм, ширину кольца — 100–160 мм, толщину круга — 80–100 мм</a:t>
            </a:r>
            <a:r>
              <a:rPr lang="ru-RU" sz="2600" dirty="0" smtClean="0"/>
              <a:t>. </a:t>
            </a:r>
            <a:r>
              <a:rPr lang="ru-RU" sz="2600" dirty="0"/>
              <a:t>Вес спасательных кругов варьируется от 4,5 до 7,0 </a:t>
            </a:r>
            <a:r>
              <a:rPr lang="ru-RU" sz="2600" dirty="0" smtClean="0"/>
              <a:t>кг, </a:t>
            </a:r>
            <a:r>
              <a:rPr lang="ru-RU" sz="2600" dirty="0"/>
              <a:t>плавучесть порядка 14 кг</a:t>
            </a:r>
          </a:p>
        </p:txBody>
      </p:sp>
    </p:spTree>
    <p:extLst>
      <p:ext uri="{BB962C8B-B14F-4D97-AF65-F5344CB8AC3E}">
        <p14:creationId xmlns:p14="http://schemas.microsoft.com/office/powerpoint/2010/main" val="2769423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2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2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2592288"/>
          </a:xfrm>
        </p:spPr>
        <p:txBody>
          <a:bodyPr>
            <a:noAutofit/>
          </a:bodyPr>
          <a:lstStyle/>
          <a:p>
            <a:r>
              <a:rPr lang="ru-RU" sz="2800" b="1" u="sng" dirty="0"/>
              <a:t>Спасательный конец Александрова</a:t>
            </a:r>
            <a:r>
              <a:rPr lang="ru-RU" sz="2800" dirty="0"/>
              <a:t> — средство для оказания помощи утопающим. Представляет собой плавучий линь, обычно из </a:t>
            </a:r>
            <a:r>
              <a:rPr lang="ru-RU" sz="2800" dirty="0" smtClean="0"/>
              <a:t>полипропилена, </a:t>
            </a:r>
            <a:r>
              <a:rPr lang="ru-RU" sz="2800" dirty="0"/>
              <a:t>длиной около 30 м, с петлёй диаметром около 40 см и двумя поплавками </a:t>
            </a:r>
            <a:r>
              <a:rPr lang="ru-RU" sz="2800" dirty="0" smtClean="0"/>
              <a:t>яркого - оранжевого </a:t>
            </a:r>
            <a:r>
              <a:rPr lang="ru-RU" sz="2800" dirty="0"/>
              <a:t>цвета.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3645024"/>
            <a:ext cx="5217553" cy="3024860"/>
          </a:xfrm>
        </p:spPr>
      </p:pic>
      <p:pic>
        <p:nvPicPr>
          <p:cNvPr id="19458" name="Picture 2" descr="C:\Documents and Settings\11\Рабочий стол\spkon1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36912"/>
            <a:ext cx="3781014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989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2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2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2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964488" cy="3717032"/>
          </a:xfrm>
        </p:spPr>
        <p:txBody>
          <a:bodyPr>
            <a:noAutofit/>
          </a:bodyPr>
          <a:lstStyle/>
          <a:p>
            <a:r>
              <a:rPr lang="ru-RU" sz="2800" b="1" u="sng" dirty="0"/>
              <a:t>Спасательные шары </a:t>
            </a:r>
            <a:r>
              <a:rPr lang="ru-RU" sz="2800" b="1" u="sng" dirty="0" smtClean="0"/>
              <a:t>Суслова -</a:t>
            </a:r>
            <a:r>
              <a:rPr lang="ru-RU" sz="2800" b="1" dirty="0" smtClean="0"/>
              <a:t> </a:t>
            </a:r>
            <a:r>
              <a:rPr lang="ru-RU" sz="2800" dirty="0"/>
              <a:t>два пробковых или пенопластовых шара диаметром 25–30 см, которые обтягиваются плотной материей и окрашиваются один в белый цвет, а другой — в красный</a:t>
            </a:r>
            <a:r>
              <a:rPr lang="ru-RU" sz="2800" dirty="0" smtClean="0"/>
              <a:t>.</a:t>
            </a:r>
            <a:r>
              <a:rPr lang="ru-RU" sz="2600" dirty="0" smtClean="0"/>
              <a:t> </a:t>
            </a:r>
            <a:r>
              <a:rPr lang="ru-RU" sz="2600" dirty="0"/>
              <a:t>Между собой шары соединены веревкой 40—60 см, посредине которой имеется петля. При бросании шар надо держать за петлю, раскрутить, вращая над головой (3—4 оборота), и бросить в нужном направлении. Потерпевший ложится грудью на веревку, при этом шары оказываются расположенными возле подмышек.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742854"/>
            <a:ext cx="8064484" cy="3111698"/>
          </a:xfrm>
        </p:spPr>
      </p:pic>
    </p:spTree>
    <p:extLst>
      <p:ext uri="{BB962C8B-B14F-4D97-AF65-F5344CB8AC3E}">
        <p14:creationId xmlns:p14="http://schemas.microsoft.com/office/powerpoint/2010/main" val="2363385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2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19256" cy="3212976"/>
          </a:xfrm>
        </p:spPr>
        <p:txBody>
          <a:bodyPr>
            <a:noAutofit/>
          </a:bodyPr>
          <a:lstStyle/>
          <a:p>
            <a:r>
              <a:rPr lang="ru-RU" sz="3200" b="1" u="sng" dirty="0"/>
              <a:t>Спасательный жилет</a:t>
            </a:r>
            <a:r>
              <a:rPr lang="ru-RU" sz="3200" u="sng" dirty="0"/>
              <a:t> </a:t>
            </a:r>
            <a:r>
              <a:rPr lang="ru-RU" sz="3200" dirty="0"/>
              <a:t>— средство для поддержки человека на воде. Обычно имеет </a:t>
            </a:r>
            <a:r>
              <a:rPr lang="ru-RU" sz="3200" dirty="0" smtClean="0"/>
              <a:t>ярко – оранжевый цвет. </a:t>
            </a:r>
            <a:r>
              <a:rPr lang="ru-RU" sz="3200" dirty="0"/>
              <a:t>Наполняется либо </a:t>
            </a:r>
            <a:r>
              <a:rPr lang="ru-RU" sz="3200" dirty="0" smtClean="0"/>
              <a:t>воздухом, </a:t>
            </a:r>
            <a:r>
              <a:rPr lang="ru-RU" sz="3200" dirty="0"/>
              <a:t>либо </a:t>
            </a:r>
            <a:r>
              <a:rPr lang="ru-RU" sz="3200" dirty="0" smtClean="0"/>
              <a:t>пенопластом. </a:t>
            </a:r>
            <a:r>
              <a:rPr lang="ru-RU" sz="3200" dirty="0"/>
              <a:t>Бывает в виде как, собственно, жилета, так и в форме нагрудника, </a:t>
            </a:r>
            <a:r>
              <a:rPr lang="ru-RU" sz="3200" dirty="0" smtClean="0"/>
              <a:t>пояса и </a:t>
            </a:r>
            <a:r>
              <a:rPr lang="ru-RU" sz="3200" dirty="0"/>
              <a:t>т. п.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140968"/>
            <a:ext cx="2338819" cy="3528392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7394" y="3140968"/>
            <a:ext cx="5395760" cy="3594839"/>
          </a:xfrm>
        </p:spPr>
      </p:pic>
    </p:spTree>
    <p:extLst>
      <p:ext uri="{BB962C8B-B14F-4D97-AF65-F5344CB8AC3E}">
        <p14:creationId xmlns:p14="http://schemas.microsoft.com/office/powerpoint/2010/main" val="1099280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2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2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0872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может выручить находчивость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504" y="836712"/>
            <a:ext cx="8784976" cy="3600399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Спасательными средствами могут стать предметы обладающие </a:t>
            </a:r>
            <a:r>
              <a:rPr lang="ru-RU" dirty="0" smtClean="0"/>
              <a:t>плавучестью: </a:t>
            </a:r>
            <a:r>
              <a:rPr lang="ru-RU" dirty="0"/>
              <a:t>дощечки, куски фанеры, бревна, пустые пластиковые бутылки, канистры, надувные </a:t>
            </a:r>
            <a:r>
              <a:rPr lang="ru-RU" dirty="0" smtClean="0"/>
              <a:t>матрасы (игрушки) </a:t>
            </a:r>
            <a:r>
              <a:rPr lang="ru-RU" dirty="0"/>
              <a:t>и др.</a:t>
            </a:r>
          </a:p>
          <a:p>
            <a:pPr marL="0" indent="0" algn="ctr">
              <a:buNone/>
            </a:pPr>
            <a:r>
              <a:rPr lang="ru-RU" dirty="0"/>
              <a:t>В момент опасности нельзя думать о том, что вы порвете одежду, что-то потеряете или испортите.     </a:t>
            </a:r>
            <a:r>
              <a:rPr lang="ru-RU" b="1" dirty="0"/>
              <a:t>Главное — спасти человека.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Объект 4" descr="http://umc-kurgan.ucoz.ru/Kartinki/biblioteka_go/bezop_na_vode/21b.jpg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221088"/>
            <a:ext cx="4104456" cy="250303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umc-kurgan.ucoz.ru/Kartinki/biblioteka_go/bezop_na_vode/21a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221088"/>
            <a:ext cx="3744416" cy="25530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59120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3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2448272"/>
          </a:xfrm>
        </p:spPr>
        <p:txBody>
          <a:bodyPr>
            <a:noAutofit/>
          </a:bodyPr>
          <a:lstStyle/>
          <a:p>
            <a:r>
              <a:rPr lang="ru-RU" sz="2800" dirty="0"/>
              <a:t>При оказании помощи утопающему могут использоваться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лодки</a:t>
            </a:r>
            <a:r>
              <a:rPr lang="ru-RU" sz="2800" dirty="0"/>
              <a:t>. Приближаться к пострадавшему нужно очень осторожно, с учетом направления ветра и течения, чтобы не нанести ему травму веслом, корпусом лодки, мотором. Пострадавшего можно поднять на борт или транспортировать к берегу по воде.</a:t>
            </a:r>
          </a:p>
        </p:txBody>
      </p:sp>
      <p:pic>
        <p:nvPicPr>
          <p:cNvPr id="13314" name="Picture 2" descr="F:\гимс\БЕЗОПАСНОСТЬ НА ВОДНЫХ ОБЬЕКТАХ\разработка презентации\1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761875"/>
            <a:ext cx="6480720" cy="409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773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3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3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3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786210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Поднимайте тонущего из воды только с кормовой части спасательного средства!</a:t>
            </a:r>
            <a:endParaRPr lang="ru-RU" sz="3600" b="1" dirty="0"/>
          </a:p>
        </p:txBody>
      </p:sp>
      <p:pic>
        <p:nvPicPr>
          <p:cNvPr id="15362" name="Picture 2" descr="F:\гимс\БЕЗОПАСНОСТЬ НА ВОДНЫХ ОБЬЕКТАХ\разработка презентации\1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8208912" cy="5112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5856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3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3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3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5976" y="260648"/>
            <a:ext cx="4608512" cy="4032448"/>
          </a:xfrm>
        </p:spPr>
        <p:txBody>
          <a:bodyPr>
            <a:noAutofit/>
          </a:bodyPr>
          <a:lstStyle/>
          <a:p>
            <a:r>
              <a:rPr lang="ru-RU" sz="2400" b="1" dirty="0"/>
              <a:t>Первый отечественный указ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о </a:t>
            </a:r>
            <a:r>
              <a:rPr lang="ru-RU" sz="2400" b="1" dirty="0"/>
              <a:t>мерах по спасению людей и имущества во время наводнений издал Петр </a:t>
            </a:r>
            <a:r>
              <a:rPr lang="en-US" sz="2400" b="1" dirty="0"/>
              <a:t>I</a:t>
            </a:r>
            <a:r>
              <a:rPr lang="ru-RU" sz="2400" b="1" dirty="0"/>
              <a:t>.</a:t>
            </a:r>
            <a:br>
              <a:rPr lang="ru-RU" sz="2400" b="1" dirty="0"/>
            </a:br>
            <a:r>
              <a:rPr lang="ru-RU" sz="2400" dirty="0"/>
              <a:t>Общество спасения на водах было создано в России в 1872 году</a:t>
            </a:r>
            <a:r>
              <a:rPr lang="ru-RU" sz="2400" dirty="0" smtClean="0"/>
              <a:t>.</a:t>
            </a:r>
            <a:br>
              <a:rPr lang="ru-RU" sz="2400" dirty="0" smtClean="0"/>
            </a:br>
            <a:r>
              <a:rPr lang="ru-RU" sz="2400" dirty="0" smtClean="0"/>
              <a:t> 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b="1" dirty="0"/>
              <a:t>В настоящее время в России оказание помощи на воде осуществляет МЧС России.</a:t>
            </a:r>
            <a:endParaRPr lang="ru-RU" sz="24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365104"/>
            <a:ext cx="4392488" cy="2232248"/>
          </a:xfrm>
        </p:spPr>
      </p:pic>
      <p:pic>
        <p:nvPicPr>
          <p:cNvPr id="5" name="Объект 4" descr="указ"/>
          <p:cNvPicPr>
            <a:picLocks noGrp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08720"/>
            <a:ext cx="4320480" cy="55446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40818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8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/>
              <a:t>Не отплывайте от перевернувшейся лодки до прибытия помощи!</a:t>
            </a:r>
            <a:endParaRPr lang="ru-RU" sz="3600" b="1" dirty="0"/>
          </a:p>
        </p:txBody>
      </p:sp>
      <p:pic>
        <p:nvPicPr>
          <p:cNvPr id="4" name="Picture 2" descr="F:\гимс\БЕЗОПАСНОСТЬ НА ВОДНЫХ ОБЬЕКТАХ\разработка презентации\1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84784"/>
            <a:ext cx="8140126" cy="5132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217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3573016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Правила эксплуатации </a:t>
            </a:r>
            <a:b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моторных и гребных лодок.</a:t>
            </a:r>
            <a:r>
              <a:rPr lang="ru-RU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100" dirty="0"/>
              <a:t>Плавание на гребных и моторных лодках (катерах) – один из любимых видов отдыха на воде многих </a:t>
            </a:r>
            <a:r>
              <a:rPr lang="ru-RU" sz="3100" dirty="0" smtClean="0"/>
              <a:t>людей. </a:t>
            </a:r>
            <a:r>
              <a:rPr lang="ru-RU" sz="3100" dirty="0"/>
              <a:t>Но всегда надо помнить, что катание на любых </a:t>
            </a:r>
            <a:r>
              <a:rPr lang="ru-RU" sz="3100" dirty="0" err="1"/>
              <a:t>плавсредствах</a:t>
            </a:r>
            <a:r>
              <a:rPr lang="ru-RU" sz="3100" dirty="0"/>
              <a:t> требует строгого соблюдения правил и мер безопасности, нарушение которых может привести к несчастным случаям</a:t>
            </a:r>
            <a:r>
              <a:rPr lang="ru-RU" sz="3100" dirty="0" smtClean="0"/>
              <a:t>.</a:t>
            </a:r>
            <a:endParaRPr lang="ru-RU" sz="3100" b="1" dirty="0"/>
          </a:p>
        </p:txBody>
      </p:sp>
      <p:pic>
        <p:nvPicPr>
          <p:cNvPr id="1026" name="Picture 2" descr="C:\Documents and Settings\11\Рабочий стол\56971518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49" b="12639"/>
          <a:stretch/>
        </p:blipFill>
        <p:spPr bwMode="auto">
          <a:xfrm>
            <a:off x="1619672" y="3637136"/>
            <a:ext cx="6034617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0558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5" y="0"/>
            <a:ext cx="4968552" cy="6858000"/>
          </a:xfrm>
        </p:spPr>
        <p:txBody>
          <a:bodyPr>
            <a:normAutofit/>
          </a:bodyPr>
          <a:lstStyle/>
          <a:p>
            <a:r>
              <a:rPr lang="ru-RU" sz="3200" dirty="0"/>
              <a:t>Прежде чем отправиться на </a:t>
            </a:r>
            <a:r>
              <a:rPr lang="ru-RU" sz="3200" dirty="0" smtClean="0"/>
              <a:t>резиновой, весельной или моторной </a:t>
            </a:r>
            <a:r>
              <a:rPr lang="ru-RU" sz="3200" dirty="0"/>
              <a:t>лодке на прогулку или путешествие, надо убедиться, что корпус не пропускает воду, весла и уключины исправны, в ней должны </a:t>
            </a:r>
            <a:r>
              <a:rPr lang="ru-RU" sz="3200" dirty="0" smtClean="0"/>
              <a:t>находиться аптечка, </a:t>
            </a:r>
            <a:r>
              <a:rPr lang="ru-RU" sz="3200" dirty="0"/>
              <a:t>спасательные средства и черпак для откачки воды</a:t>
            </a:r>
            <a:r>
              <a:rPr lang="ru-RU" sz="3200" dirty="0" smtClean="0"/>
              <a:t>.</a:t>
            </a:r>
            <a:endParaRPr lang="ru-RU" sz="3200" dirty="0"/>
          </a:p>
        </p:txBody>
      </p:sp>
      <p:pic>
        <p:nvPicPr>
          <p:cNvPr id="1026" name="Picture 2" descr="F:\гимс\БЕЗОПАСНОСТЬ НА ВОДНЫХ ОБЬЕКТАХ\разработка презентации\фото и памятки\2с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3424" y="4149080"/>
            <a:ext cx="3773938" cy="2253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Documents and Settings\11\Рабочий стол\picture0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3423" y="692696"/>
            <a:ext cx="3898603" cy="2436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4300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3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3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3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3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3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3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3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276872"/>
          </a:xfrm>
        </p:spPr>
        <p:txBody>
          <a:bodyPr>
            <a:normAutofit/>
          </a:bodyPr>
          <a:lstStyle/>
          <a:p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Меры безопасности при возможных опасных ситуациях: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2800" dirty="0" smtClean="0"/>
              <a:t>Не меняйтесь местами при движении  лодок и катеров!</a:t>
            </a:r>
            <a:br>
              <a:rPr lang="ru-RU" sz="2800" dirty="0" smtClean="0"/>
            </a:br>
            <a:r>
              <a:rPr lang="ru-RU" sz="2800" dirty="0" smtClean="0"/>
              <a:t>Не садитесь на борта и не стойте на сидениях!</a:t>
            </a:r>
            <a:endParaRPr lang="ru-RU" sz="2800" dirty="0"/>
          </a:p>
        </p:txBody>
      </p:sp>
      <p:pic>
        <p:nvPicPr>
          <p:cNvPr id="2050" name="Picture 2" descr="F:\гимс\БЕЗОПАСНОСТЬ НА ВОДНЫХ ОБЬЕКТАХ\разработка презентации\л3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3" b="8634"/>
          <a:stretch/>
        </p:blipFill>
        <p:spPr bwMode="auto">
          <a:xfrm>
            <a:off x="611560" y="2348880"/>
            <a:ext cx="7920880" cy="4348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0105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3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3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3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2776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Не перегружайте лодки и катера!</a:t>
            </a:r>
            <a:br>
              <a:rPr lang="ru-RU" sz="3600" b="1" dirty="0" smtClean="0"/>
            </a:br>
            <a:r>
              <a:rPr lang="ru-RU" sz="3600" b="1" dirty="0" smtClean="0"/>
              <a:t>Не подставляйте борт лодки волне!</a:t>
            </a:r>
            <a:endParaRPr lang="ru-RU" sz="3600" b="1" dirty="0"/>
          </a:p>
        </p:txBody>
      </p:sp>
      <p:pic>
        <p:nvPicPr>
          <p:cNvPr id="1026" name="Picture 2" descr="F:\гимс\БЕЗОПАСНОСТЬ НА ВОДНЫХ ОБЬЕКТАХ\разработка презентации\л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4784"/>
            <a:ext cx="8210349" cy="5157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2016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2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2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844824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Не прыгайте с бортов лодок и катеров!</a:t>
            </a:r>
            <a:br>
              <a:rPr lang="ru-RU" sz="3200" b="1" dirty="0" smtClean="0"/>
            </a:br>
            <a:r>
              <a:rPr lang="ru-RU" sz="3200" b="1" dirty="0" smtClean="0"/>
              <a:t>Не пытайтесь ухватиться за технические средства ограждения, буи и знаки!</a:t>
            </a:r>
            <a:endParaRPr lang="ru-RU" sz="3200" b="1" dirty="0"/>
          </a:p>
        </p:txBody>
      </p:sp>
      <p:pic>
        <p:nvPicPr>
          <p:cNvPr id="3074" name="Picture 2" descr="F:\гимс\БЕЗОПАСНОСТЬ НА ВОДНЫХ ОБЬЕКТАХ\разработка презентации\л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844824"/>
            <a:ext cx="7554717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9586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3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3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3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2776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Не катайтесь на лодках, катерах и гидроциклах в местах массового купания населения!</a:t>
            </a:r>
            <a:endParaRPr lang="ru-RU" sz="3200" b="1" dirty="0"/>
          </a:p>
        </p:txBody>
      </p:sp>
      <p:pic>
        <p:nvPicPr>
          <p:cNvPr id="4098" name="Picture 2" descr="F:\гимс\БЕЗОПАСНОСТЬ НА ВОДНЫХ ОБЬЕКТАХ\разработка презентации\л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12776"/>
            <a:ext cx="8136904" cy="5126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9986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3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3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3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988840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Не выходите на судовой ход!</a:t>
            </a:r>
            <a:br>
              <a:rPr lang="ru-RU" sz="3600" b="1" dirty="0" smtClean="0"/>
            </a:br>
            <a:r>
              <a:rPr lang="ru-RU" sz="3600" b="1" dirty="0" smtClean="0"/>
              <a:t>Не подплывайте к проходящим судам!</a:t>
            </a:r>
            <a:br>
              <a:rPr lang="ru-RU" sz="3600" b="1" dirty="0" smtClean="0"/>
            </a:br>
            <a:r>
              <a:rPr lang="ru-RU" sz="3600" b="1" dirty="0" smtClean="0"/>
              <a:t>Не пересекайте курс идущих судов!</a:t>
            </a:r>
            <a:endParaRPr lang="ru-RU" sz="3600" b="1" dirty="0"/>
          </a:p>
        </p:txBody>
      </p:sp>
      <p:pic>
        <p:nvPicPr>
          <p:cNvPr id="5122" name="Picture 2" descr="F:\гимс\БЕЗОПАСНОСТЬ НА ВОДНЫХ ОБЬЕКТАХ\разработка презентации\л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16832"/>
            <a:ext cx="7629336" cy="4776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0398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3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3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3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132856"/>
          </a:xfrm>
        </p:spPr>
        <p:txBody>
          <a:bodyPr>
            <a:normAutofit/>
          </a:bodyPr>
          <a:lstStyle/>
          <a:p>
            <a:r>
              <a:rPr lang="ru-RU" sz="3000" b="1" dirty="0" smtClean="0"/>
              <a:t>Ночью на катерах и лодках обязательно         включать белый фонарь!</a:t>
            </a:r>
            <a:br>
              <a:rPr lang="ru-RU" sz="3000" b="1" dirty="0" smtClean="0"/>
            </a:br>
            <a:r>
              <a:rPr lang="ru-RU" sz="3000" dirty="0"/>
              <a:t>нельзя плавать ночью и в тумане, так как можно не заметить препятствия, потерять </a:t>
            </a:r>
            <a:r>
              <a:rPr lang="ru-RU" sz="3000" dirty="0" smtClean="0"/>
              <a:t>ориентировку</a:t>
            </a:r>
            <a:endParaRPr lang="ru-RU" sz="3000" b="1" dirty="0"/>
          </a:p>
        </p:txBody>
      </p:sp>
      <p:pic>
        <p:nvPicPr>
          <p:cNvPr id="6146" name="Picture 2" descr="F:\гимс\БЕЗОПАСНОСТЬ НА ВОДНЫХ ОБЬЕКТАХ\разработка презентации\л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914383"/>
            <a:ext cx="7848872" cy="49436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2914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3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3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3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56792"/>
          </a:xfrm>
        </p:spPr>
        <p:txBody>
          <a:bodyPr>
            <a:noAutofit/>
          </a:bodyPr>
          <a:lstStyle/>
          <a:p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Типичными нарушениями мер безопасности и правил эксплуатации являются: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700808"/>
            <a:ext cx="8568952" cy="5157192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- плавание на неисправном судне;</a:t>
            </a:r>
          </a:p>
          <a:p>
            <a:r>
              <a:rPr lang="ru-RU" dirty="0"/>
              <a:t>- превышение норм </a:t>
            </a:r>
            <a:r>
              <a:rPr lang="ru-RU" dirty="0" err="1"/>
              <a:t>пассажировместимости</a:t>
            </a:r>
            <a:r>
              <a:rPr lang="ru-RU" dirty="0"/>
              <a:t> и грузоподъёмности;</a:t>
            </a:r>
          </a:p>
          <a:p>
            <a:r>
              <a:rPr lang="ru-RU" dirty="0"/>
              <a:t>- плавание без спасательных средств и положенной комплектации;</a:t>
            </a:r>
          </a:p>
          <a:p>
            <a:r>
              <a:rPr lang="ru-RU" dirty="0"/>
              <a:t>- управление в нетрезвом состоянии;</a:t>
            </a:r>
          </a:p>
          <a:p>
            <a:r>
              <a:rPr lang="ru-RU" dirty="0"/>
              <a:t>- присутствие на борту пассажиров в нетрезвом состоянии;</a:t>
            </a:r>
          </a:p>
          <a:p>
            <a:r>
              <a:rPr lang="ru-RU" dirty="0"/>
              <a:t>- перевозка детей до 16 лет без сопровождения взрослых, постоянно контролирующих их поведение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Picture 4" descr="D:\Семейная\Ирина\Анимашки\скутер 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708920"/>
            <a:ext cx="2846528" cy="1528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6759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856"/>
            <a:ext cx="8856984" cy="1744960"/>
          </a:xfrm>
        </p:spPr>
        <p:txBody>
          <a:bodyPr>
            <a:noAutofit/>
          </a:bodyPr>
          <a:lstStyle/>
          <a:p>
            <a:r>
              <a:rPr lang="ru-RU" sz="2600" b="1" dirty="0"/>
              <a:t>Россия занимает первое место в мире и по </a:t>
            </a:r>
            <a:r>
              <a:rPr lang="ru-RU" sz="2600" b="1" dirty="0" smtClean="0"/>
              <a:t>числу                 </a:t>
            </a:r>
            <a:r>
              <a:rPr lang="ru-RU" sz="2600" b="1" dirty="0"/>
              <a:t>больших и малых рек</a:t>
            </a:r>
            <a:r>
              <a:rPr lang="ru-RU" sz="2600" b="1" dirty="0" smtClean="0"/>
              <a:t>.</a:t>
            </a:r>
            <a:br>
              <a:rPr lang="ru-RU" sz="2600" b="1" dirty="0" smtClean="0"/>
            </a:br>
            <a:r>
              <a:rPr lang="ru-RU" sz="2600" dirty="0"/>
              <a:t>В это число входят такие мощные водные артерии, как Волга, Амур, Обь с Иртышем, Енисей с Ангарой, Лена, Дон и др.</a:t>
            </a:r>
            <a:endParaRPr lang="ru-RU" sz="26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628800"/>
            <a:ext cx="8401860" cy="51503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51358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08720"/>
          </a:xfrm>
        </p:spPr>
        <p:txBody>
          <a:bodyPr>
            <a:normAutofit/>
          </a:bodyPr>
          <a:lstStyle/>
          <a:p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Спасание тонущих летом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08721"/>
            <a:ext cx="8784976" cy="2736304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При несчастном случае необходимо как можно быстрее помочь тонущему. Спасатель должен хорошо плавать, владеть приемами оказания помощи пострадавшему на воде, действовать оперативно, решительно, быстро и без суеты. </a:t>
            </a:r>
          </a:p>
        </p:txBody>
      </p:sp>
      <p:pic>
        <p:nvPicPr>
          <p:cNvPr id="2050" name="Picture 2" descr="C:\Documents and Settings\11\Рабочий стол\b6f51b185bab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378"/>
          <a:stretch/>
        </p:blipFill>
        <p:spPr bwMode="auto">
          <a:xfrm>
            <a:off x="1907704" y="3573016"/>
            <a:ext cx="5905356" cy="314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4921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3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3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3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327152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оставляйте попыток достать утонувшего со дна! </a:t>
            </a:r>
            <a:b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нужно делать 10 минут с момента его погружения.</a:t>
            </a:r>
            <a:b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dirty="0"/>
              <a:t>Заметив тонущего, необходимо быстро оценить обстановку и выбрать наиболее оптимальный путь спасения. В воду входят в том месте, откуда можно быстрее всего подплыть к тонущему</a:t>
            </a:r>
            <a:r>
              <a:rPr lang="ru-RU" sz="2800" dirty="0" smtClean="0"/>
              <a:t>.</a:t>
            </a:r>
            <a:br>
              <a:rPr lang="ru-RU" sz="2800" dirty="0" smtClean="0"/>
            </a:b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339" name="Picture 3" descr="F:\гимс\БЕЗОПАСНОСТЬ НА ВОДНЫХ ОБЬЕКТАХ\разработка презентации\1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84" b="6240"/>
          <a:stretch/>
        </p:blipFill>
        <p:spPr bwMode="auto">
          <a:xfrm>
            <a:off x="395536" y="2780928"/>
            <a:ext cx="8449753" cy="4077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3012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3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3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3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20080"/>
          </a:xfrm>
        </p:spPr>
        <p:txBody>
          <a:bodyPr>
            <a:normAutofit/>
          </a:bodyPr>
          <a:lstStyle/>
          <a:p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Подплывание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 тонущему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84784"/>
            <a:ext cx="4320480" cy="51845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/>
              <a:t>Приближаться к тонущему лучше сзади, для </a:t>
            </a:r>
            <a:r>
              <a:rPr lang="ru-RU" sz="2800" dirty="0" err="1"/>
              <a:t>избежания</a:t>
            </a:r>
            <a:r>
              <a:rPr lang="ru-RU" sz="2800" dirty="0"/>
              <a:t> его захватов. Если это не удается, то за </a:t>
            </a:r>
            <a:r>
              <a:rPr lang="ru-RU" sz="2800" dirty="0" smtClean="0"/>
              <a:t>2-3 </a:t>
            </a:r>
            <a:r>
              <a:rPr lang="ru-RU" sz="2800" dirty="0"/>
              <a:t>м нырнуть под него, взять за бедро или обхватить за талию, повернуть спиной к себе, всплыть и плыть с ним к берегу одним из способов транспортировки. </a:t>
            </a:r>
          </a:p>
        </p:txBody>
      </p:sp>
      <p:pic>
        <p:nvPicPr>
          <p:cNvPr id="4" name="Рисунок 3" descr="http://umc-kurgan.ucoz.ru/Kartinki/biblioteka_go/bezop_na_vode/3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268760"/>
            <a:ext cx="4467129" cy="2016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umc-kurgan.ucoz.ru/Kartinki/biblioteka_go/bezop_na_vode/34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573016"/>
            <a:ext cx="3916066" cy="30456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95652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3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Освобождение от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захватов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4383" y="764704"/>
            <a:ext cx="8796753" cy="331236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600" dirty="0"/>
              <a:t>При оказании помощи потерпевшему надо помнить, что в критических ситуациях тонущие ведут себя по-разному: кто борется за жизнь, контролируя свои действия, при приближении помощи доверяют спасателю; кто потерял самообладание, охвачен страхом, стараются ухватиться за спасателя</a:t>
            </a:r>
            <a:r>
              <a:rPr lang="ru-RU" sz="2600" dirty="0" smtClean="0"/>
              <a:t>. Захваты </a:t>
            </a:r>
            <a:r>
              <a:rPr lang="ru-RU" sz="2600" dirty="0"/>
              <a:t>могут быть самыми неожиданными. За одну руку, за две руки, за шею, туловище, спереди и сзади. Освобождение от захватов требует дополнительных усилий</a:t>
            </a:r>
            <a:r>
              <a:rPr lang="ru-RU" sz="2600" dirty="0" smtClean="0"/>
              <a:t>.</a:t>
            </a:r>
            <a:endParaRPr lang="ru-RU" sz="2600" dirty="0"/>
          </a:p>
        </p:txBody>
      </p:sp>
      <p:pic>
        <p:nvPicPr>
          <p:cNvPr id="4" name="Рисунок 3" descr="http://umc-kurgan.ucoz.ru/Kartinki/biblioteka_go/bezop_na_vode/36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60" y="4005064"/>
            <a:ext cx="5424236" cy="285293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5580111" y="5201617"/>
            <a:ext cx="324036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Освобождение  </a:t>
            </a:r>
            <a:r>
              <a:rPr lang="ru-RU" sz="2800" dirty="0"/>
              <a:t>при захвате за обе руки спереди</a:t>
            </a:r>
          </a:p>
        </p:txBody>
      </p:sp>
    </p:spTree>
    <p:extLst>
      <p:ext uri="{BB962C8B-B14F-4D97-AF65-F5344CB8AC3E}">
        <p14:creationId xmlns:p14="http://schemas.microsoft.com/office/powerpoint/2010/main" val="2757132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3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umc-kurgan.ucoz.ru/Kartinki/biblioteka_go/bezop_na_vode/42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070"/>
            <a:ext cx="2627784" cy="319090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umc-kurgan.ucoz.ru/Kartinki/biblioteka_go/bezop_na_vode/43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916832"/>
            <a:ext cx="2473307" cy="2952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umc-kurgan.ucoz.ru/Kartinki/biblioteka_go/bezop_na_vode/44_1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21643"/>
            <a:ext cx="2195736" cy="263635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://umc-kurgan.ucoz.ru/Kartinki/biblioteka_go/bezop_na_vode/44_2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221643"/>
            <a:ext cx="2286372" cy="263634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2627784" y="46365"/>
            <a:ext cx="42484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Освобождение от захвата сзади поверх рук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93371" y="3059011"/>
            <a:ext cx="42484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Освобождение при захвате сзади под руками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482107" y="5589819"/>
            <a:ext cx="465143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Освобождение от захвата сзади туловища и рук</a:t>
            </a:r>
          </a:p>
        </p:txBody>
      </p:sp>
    </p:spTree>
    <p:extLst>
      <p:ext uri="{BB962C8B-B14F-4D97-AF65-F5344CB8AC3E}">
        <p14:creationId xmlns:p14="http://schemas.microsoft.com/office/powerpoint/2010/main" val="3127645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3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3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6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6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9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200"/>
                            </p:stCondLst>
                            <p:childTnLst>
                              <p:par>
                                <p:cTn id="41" presetID="42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0016"/>
            <a:ext cx="8229600" cy="778098"/>
          </a:xfrm>
        </p:spPr>
        <p:txBody>
          <a:bodyPr>
            <a:normAutofit/>
          </a:bodyPr>
          <a:lstStyle/>
          <a:p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Способы транспортировки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692696"/>
            <a:ext cx="8784976" cy="396044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500" dirty="0"/>
              <a:t>При транспортировке пострадавшего спасателю необходимо свободно владеть спортивными способами плавания, обладать хорошей физической подготовкой и самообладанием. Основные требования при транспортировке пострадавшего – быстрота транспортировки и обеспечение ему дыхания. Пострадавшего нельзя класть на себя, надо придать ему более горизонтальное положение, чтобы рот и нос находились на поверхности воды</a:t>
            </a:r>
            <a:r>
              <a:rPr lang="ru-RU" sz="2500" dirty="0" smtClean="0"/>
              <a:t>.</a:t>
            </a:r>
          </a:p>
          <a:p>
            <a:pPr marL="0" indent="0" algn="ctr">
              <a:buNone/>
            </a:pPr>
            <a:r>
              <a:rPr lang="ru-RU" sz="2500" dirty="0"/>
              <a:t>Способы транспортировки весьма разнообразны, но наибольшее распространение получили </a:t>
            </a:r>
            <a:r>
              <a:rPr lang="ru-RU" sz="2500" dirty="0" smtClean="0"/>
              <a:t>следующие:</a:t>
            </a:r>
            <a:endParaRPr lang="ru-RU" sz="2500" dirty="0"/>
          </a:p>
        </p:txBody>
      </p:sp>
      <p:pic>
        <p:nvPicPr>
          <p:cNvPr id="4" name="Рисунок 3" descr="http://umc-kurgan.ucoz.ru/Kartinki/biblioteka_go/bezop_na_vode/47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653136"/>
            <a:ext cx="3754941" cy="219192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539552" y="4779602"/>
            <a:ext cx="48245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/>
              <a:t>1. Спасатель</a:t>
            </a:r>
            <a:r>
              <a:rPr lang="ru-RU" sz="2400" b="1" dirty="0"/>
              <a:t>, двумя руками поддерживая за подбородок и нижнюю челюсть пострадавшего, плывет, работая ногами способом брасс на спине</a:t>
            </a:r>
          </a:p>
        </p:txBody>
      </p:sp>
    </p:spTree>
    <p:extLst>
      <p:ext uri="{BB962C8B-B14F-4D97-AF65-F5344CB8AC3E}">
        <p14:creationId xmlns:p14="http://schemas.microsoft.com/office/powerpoint/2010/main" val="1769215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4860032" cy="3240360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2. Спасатель </a:t>
            </a:r>
            <a:r>
              <a:rPr lang="ru-RU" sz="2400" b="1" dirty="0"/>
              <a:t>просовывает сзади свою руку под ближнюю руку пострадавшего, захватывает пальцами этой руки нижнюю челюсть пострадавшего и, плывя на боку или брассом, выполняет движения свободной рукой и ногами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43955" y="3828091"/>
            <a:ext cx="4392488" cy="28473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/>
              <a:t>3. Спасатель просовывает свою руку под обе руки пострадавшего, захватывает «дальнюю» руку выше локтя и плывет брассом или на боку, выполняя движения свободной рукой и ногами</a:t>
            </a:r>
          </a:p>
        </p:txBody>
      </p:sp>
      <p:pic>
        <p:nvPicPr>
          <p:cNvPr id="4" name="Рисунок 3" descr="http://umc-kurgan.ucoz.ru/Kartinki/biblioteka_go/bezop_na_vode/48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692696"/>
            <a:ext cx="4319489" cy="194421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umc-kurgan.ucoz.ru/Kartinki/biblioteka_go/bezop_na_vode/49a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828091"/>
            <a:ext cx="4248472" cy="25225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50722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3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3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918" y="2160240"/>
            <a:ext cx="5621201" cy="1628800"/>
          </a:xfrm>
        </p:spPr>
        <p:txBody>
          <a:bodyPr>
            <a:normAutofit/>
          </a:bodyPr>
          <a:lstStyle/>
          <a:p>
            <a:r>
              <a:rPr lang="ru-RU" sz="2400" b="1" dirty="0"/>
              <a:t>4. Пострадавший держится руками сверху за плечи спасателя, плывущего брассом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26000" y="5373216"/>
            <a:ext cx="4104456" cy="10801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/>
              <a:t>5. Спасатель держит пострадавшего за волосы</a:t>
            </a:r>
          </a:p>
        </p:txBody>
      </p:sp>
      <p:pic>
        <p:nvPicPr>
          <p:cNvPr id="4" name="Рисунок 3" descr="http://umc-kurgan.ucoz.ru/Kartinki/biblioteka_go/bezop_na_vode/51a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16632"/>
            <a:ext cx="3166864" cy="1872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umc-kurgan.ucoz.ru/Kartinki/biblioteka_go/bezop_na_vode/51b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988840"/>
            <a:ext cx="3158315" cy="18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umc-kurgan.ucoz.ru/Kartinki/biblioteka_go/bezop_na_vode/51g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16632"/>
            <a:ext cx="3482727" cy="2112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://umc-kurgan.ucoz.ru/Kartinki/biblioteka_go/bezop_na_vode/52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797152"/>
            <a:ext cx="4346823" cy="19316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53258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3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6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9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9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4744"/>
          </a:xfrm>
        </p:spPr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Первая помощь при утоплении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9" name="Picture 3" descr="C:\Documents and Settings\11\Рабочий стол\9b9b4fd728e4f2607dc200638ff3c40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9" t="6893" r="1823" b="4298"/>
          <a:stretch/>
        </p:blipFill>
        <p:spPr bwMode="auto">
          <a:xfrm>
            <a:off x="4507012" y="3717032"/>
            <a:ext cx="4665444" cy="2602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7504" y="3231587"/>
            <a:ext cx="460188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/>
              <a:t>- перевернуть </a:t>
            </a:r>
            <a:r>
              <a:rPr lang="ru-RU" sz="2200" dirty="0"/>
              <a:t>лицом вниз и опустить голову (голова должна находиться ниже уровня таза);</a:t>
            </a:r>
            <a:br>
              <a:rPr lang="ru-RU" sz="2200" dirty="0"/>
            </a:br>
            <a:r>
              <a:rPr lang="ru-RU" sz="2200" dirty="0" smtClean="0"/>
              <a:t>- очистить </a:t>
            </a:r>
            <a:r>
              <a:rPr lang="ru-RU" sz="2200" dirty="0"/>
              <a:t>рот от инородного содержимого и резко надавить на корень языка;</a:t>
            </a:r>
            <a:br>
              <a:rPr lang="ru-RU" sz="2200" dirty="0"/>
            </a:br>
            <a:r>
              <a:rPr lang="ru-RU" sz="2200" dirty="0" smtClean="0"/>
              <a:t>- при </a:t>
            </a:r>
            <a:r>
              <a:rPr lang="ru-RU" sz="2200" dirty="0"/>
              <a:t>появлении рвотного и кашлевого рефлексов добиться полного удаления воды из дыхательных путей и желудка;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7504" y="1037808"/>
            <a:ext cx="885698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600" dirty="0"/>
              <a:t>Если пострадавший находится в сознании, у него не нарушено дыхание и пульс, достаточно его уложить, дать горячее питье, согреть и успокоить.</a:t>
            </a:r>
            <a:endParaRPr lang="ru-RU" sz="800" dirty="0"/>
          </a:p>
          <a:p>
            <a:endParaRPr lang="ru-RU" sz="800" dirty="0" smtClean="0"/>
          </a:p>
          <a:p>
            <a:r>
              <a:rPr lang="ru-RU" sz="2600" dirty="0"/>
              <a:t>В случае бессознательного состояния утонувшего сразу же после извлечения его из воды необходимо</a:t>
            </a:r>
            <a:r>
              <a:rPr lang="ru-RU" sz="2600" dirty="0" smtClean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675595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3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3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3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" y="7057"/>
            <a:ext cx="9144001" cy="1117687"/>
          </a:xfrm>
        </p:spPr>
        <p:txBody>
          <a:bodyPr>
            <a:noAutofit/>
          </a:bodyPr>
          <a:lstStyle/>
          <a:p>
            <a:r>
              <a:rPr lang="ru-RU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Искусственное дыхание. </a:t>
            </a:r>
            <a:r>
              <a:rPr lang="ru-RU" sz="2400" dirty="0" smtClean="0"/>
              <a:t>Проводится </a:t>
            </a:r>
            <a:r>
              <a:rPr lang="ru-RU" sz="2400" dirty="0"/>
              <a:t>в случае остановки дыхания. Основными способами проведения искусственного дыхания являются: «рот в рот», «рот в нос». </a:t>
            </a:r>
          </a:p>
        </p:txBody>
      </p:sp>
      <p:pic>
        <p:nvPicPr>
          <p:cNvPr id="2050" name="Picture 2" descr="C:\Documents and Settings\11\Рабочий стол\0007-012-CHto-delat.pn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9" t="19227" r="5714" b="3306"/>
          <a:stretch/>
        </p:blipFill>
        <p:spPr bwMode="auto">
          <a:xfrm>
            <a:off x="-9485" y="3501008"/>
            <a:ext cx="5517589" cy="3361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7503" y="1124744"/>
            <a:ext cx="9036497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/>
              <a:t>Для проведения искусственного дыхания необходимо положить пострадавшего на спину, очистить его ротовую полость от посторонних предметов, запрокинуть голову назад и приподнять подбородок, что обеспечит освобождение дыхательных путей. </a:t>
            </a:r>
            <a:endParaRPr lang="ru-RU" sz="2200" dirty="0" smtClean="0"/>
          </a:p>
          <a:p>
            <a:r>
              <a:rPr lang="ru-RU" sz="2200" dirty="0" smtClean="0"/>
              <a:t>Зажать </a:t>
            </a:r>
            <a:r>
              <a:rPr lang="ru-RU" sz="2200" dirty="0"/>
              <a:t>нос пострадавшего большим и указательным пальцами, глубоко вдохнуть, плотно прижаться губами к его губам, сделать сильный выдох в его рот.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508104" y="3518624"/>
            <a:ext cx="3635896" cy="33393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После подъема грудной клетки следует освободить губы пострадавшего и дать возможность воздуху выйти наружу</a:t>
            </a:r>
            <a:r>
              <a:rPr lang="ru-RU" sz="2000" dirty="0" smtClean="0"/>
              <a:t>.</a:t>
            </a:r>
            <a:endParaRPr lang="ru-RU" sz="1100" dirty="0" smtClean="0"/>
          </a:p>
          <a:p>
            <a:endParaRPr lang="ru-RU" sz="1100" b="1" dirty="0"/>
          </a:p>
          <a:p>
            <a:r>
              <a:rPr lang="ru-RU" sz="2000" dirty="0"/>
              <a:t>В ряде случаев приходится выдыхать воздух через нос пострадавшего. Для этого нос обхватывается ртом, и производится сильный выдох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745978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3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3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3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6" y="148462"/>
            <a:ext cx="9144000" cy="2097186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Несчастные случаи на воде и их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причина</a:t>
            </a:r>
            <a:r>
              <a:rPr lang="ru-RU" sz="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Отдых </a:t>
            </a:r>
            <a:r>
              <a:rPr lang="ru-RU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воде – </a:t>
            </a:r>
            <a:r>
              <a:rPr lang="ru-RU" sz="3100" dirty="0"/>
              <a:t>один из лучших видов отдыха людей, особенно летом. Много удовольствий приносят детям и взрослым купание, плавание, прогулки на катерах и лодках и т.д.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267705"/>
            <a:ext cx="3816424" cy="24091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4691039"/>
            <a:ext cx="5328592" cy="21669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4115" y="2276872"/>
            <a:ext cx="3438325" cy="23999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15880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3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6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96752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Непрямой массаж сердца </a:t>
            </a:r>
            <a:r>
              <a:rPr lang="ru-RU" sz="2800" dirty="0"/>
              <a:t>проводится в случае остановки сердца для возобновления его работы с целью восстановления кровообращения.</a:t>
            </a:r>
          </a:p>
        </p:txBody>
      </p:sp>
      <p:pic>
        <p:nvPicPr>
          <p:cNvPr id="3074" name="Picture 2" descr="C:\Documents and Settings\11\Рабочий стол\0007-013-CHto-delat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93" t="3543" r="11327" b="4787"/>
          <a:stretch/>
        </p:blipFill>
        <p:spPr bwMode="auto">
          <a:xfrm>
            <a:off x="4893634" y="1207780"/>
            <a:ext cx="4273106" cy="39604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8563" y="1207780"/>
            <a:ext cx="511256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Для проведения непрямого массажа сердца пострадавшего необходимо положить на спину, на твердое основание, расположить его руки вдоль туловища, придать ногам возвышенное положение для облегчения притока венозной крови к сердцу. </a:t>
            </a:r>
            <a:endParaRPr lang="ru-RU" sz="2000" dirty="0" smtClean="0"/>
          </a:p>
          <a:p>
            <a:r>
              <a:rPr lang="ru-RU" sz="2000" dirty="0" smtClean="0"/>
              <a:t>Оказывающий </a:t>
            </a:r>
            <a:r>
              <a:rPr lang="ru-RU" sz="2000" dirty="0"/>
              <a:t>первую помощь располагается сбоку, размещает ладонь одной руки таким образом, чтобы ее основание располагалось в нижней части грудины, вдоль продольной оси, а ладонь второй руки накладывает сверху первой для усиления давления.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563" y="5194058"/>
            <a:ext cx="882047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Надавливание осуществляется в вертикальном направлении, величина прогиба грудной клетки должна составлять 3-4 см. Количество надавливаний 75-85 раз в минуту. Непрямой массаж сердца необходимо делать до восстановления его функций. В случае отсутствия признаков жизни по истечении 25-30 минут массажа его нужно прекратить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128100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3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3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3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3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2204864"/>
          </a:xfrm>
        </p:spPr>
        <p:txBody>
          <a:bodyPr>
            <a:noAutofit/>
          </a:bodyPr>
          <a:lstStyle/>
          <a:p>
            <a:r>
              <a:rPr lang="ru-RU" sz="2600" dirty="0"/>
              <a:t>С целью насыщения крови кислородом непрямой массаж сердца следует проводить одновременно с искусственным дыханием. В этой работе должно участвовать не менее двух человек. Если такой возможности нет, то и одни человек может проводить реанимационные мероприятия</a:t>
            </a:r>
            <a:r>
              <a:rPr lang="ru-RU" sz="2600" dirty="0" smtClean="0"/>
              <a:t>.</a:t>
            </a:r>
            <a:endParaRPr lang="ru-RU" sz="2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66678" y="2924944"/>
            <a:ext cx="4752528" cy="381642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600" dirty="0"/>
              <a:t>Транспортировать пострадавшего в лечебное заведение нужно после восстановления сердечной деятельности и дыхания. Оптимальной позой при этом является поза «лежа на боку с опущенной головой». </a:t>
            </a:r>
          </a:p>
        </p:txBody>
      </p:sp>
      <p:pic>
        <p:nvPicPr>
          <p:cNvPr id="5122" name="Picture 2" descr="C:\Documents and Settings\11\Рабочий стол\3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6" t="17186" r="30279" b="20319"/>
          <a:stretch/>
        </p:blipFill>
        <p:spPr bwMode="auto">
          <a:xfrm>
            <a:off x="4712361" y="3212976"/>
            <a:ext cx="4431639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8208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3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3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3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7810" y="116632"/>
            <a:ext cx="9144000" cy="1143000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Купайтесь только в разрешенных местах, на благоустроенных пляжах!</a:t>
            </a:r>
            <a:endParaRPr lang="ru-RU" sz="3600" b="1" dirty="0"/>
          </a:p>
        </p:txBody>
      </p:sp>
      <p:pic>
        <p:nvPicPr>
          <p:cNvPr id="1026" name="Picture 2" descr="F:\гимс\БЕЗОПАСНОСТЬ НА ВОДНЫХ ОБЬЕКТАХ\разработка презентации\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40768"/>
            <a:ext cx="8408298" cy="5289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1519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2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2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512168"/>
          </a:xfrm>
        </p:spPr>
        <p:txBody>
          <a:bodyPr>
            <a:normAutofit/>
          </a:bodyPr>
          <a:lstStyle/>
          <a:p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Знание правил поведения на воде спасло не одну человеческую жизнь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2276872"/>
            <a:ext cx="7931224" cy="3561259"/>
          </a:xfrm>
        </p:spPr>
        <p:txBody>
          <a:bodyPr>
            <a:normAutofit lnSpcReduction="10000"/>
          </a:bodyPr>
          <a:lstStyle/>
          <a:p>
            <a:pPr algn="ctr">
              <a:buFont typeface="Wingdings" pitchFamily="2" charset="2"/>
              <a:buNone/>
            </a:pPr>
            <a:r>
              <a:rPr lang="ru-RU" sz="4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ПОМНИТЕ! </a:t>
            </a:r>
          </a:p>
          <a:p>
            <a:pPr algn="ctr">
              <a:buFont typeface="Wingdings" pitchFamily="2" charset="2"/>
              <a:buNone/>
            </a:pPr>
            <a:r>
              <a:rPr lang="ru-RU" dirty="0"/>
              <a:t>         </a:t>
            </a:r>
            <a:r>
              <a:rPr lang="ru-RU" b="1" dirty="0"/>
              <a:t>Строгое выполнение правил поведения на воде оградит вас, ваших близких и знакомых от несчастных случаев на воде и в вашей жизни будет меньше огорчений, больше счастливых и радостных дней.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5632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9036496" cy="1944216"/>
          </a:xfrm>
        </p:spPr>
        <p:txBody>
          <a:bodyPr>
            <a:noAutofit/>
          </a:bodyPr>
          <a:lstStyle/>
          <a:p>
            <a:r>
              <a:rPr lang="ru-RU" sz="2800" dirty="0"/>
              <a:t>Однако отдых может быть омрачен непоправимой трагедией. Пренебрежительное отношение к выполнению правил поведения и мер безопасности на воде нередко приводит к несчастным случаям, гибели людей.</a:t>
            </a:r>
            <a:endParaRPr lang="ru-RU" sz="2800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4195"/>
          <a:stretch/>
        </p:blipFill>
        <p:spPr>
          <a:xfrm>
            <a:off x="251520" y="2204864"/>
            <a:ext cx="4029922" cy="20509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17"/>
          <a:stretch/>
        </p:blipFill>
        <p:spPr>
          <a:xfrm>
            <a:off x="4788024" y="2552182"/>
            <a:ext cx="4333184" cy="31439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4401770"/>
            <a:ext cx="3342210" cy="23935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78179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3140968"/>
          </a:xfrm>
        </p:spPr>
        <p:txBody>
          <a:bodyPr>
            <a:normAutofit/>
          </a:bodyPr>
          <a:lstStyle/>
          <a:p>
            <a:r>
              <a:rPr lang="ru-RU" sz="2800" dirty="0"/>
              <a:t>В России за год в среднем гибнет 14,5 тысяч человек. Это 9 несчастных случаев на 100 </a:t>
            </a:r>
            <a:r>
              <a:rPr lang="ru-RU" sz="2800" dirty="0" err="1"/>
              <a:t>тыс.человек</a:t>
            </a:r>
            <a:r>
              <a:rPr lang="ru-RU" sz="2800" dirty="0"/>
              <a:t> в год. Детей погибает до 3000 человек, что составляет 15-20% от общего числа жертв. Несчастные случаи происходят чаще всего при нарушении правил поведения и несоблюдении мер безопасности на воде.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400" i="1" dirty="0" smtClean="0"/>
              <a:t>Сведения </a:t>
            </a:r>
            <a:r>
              <a:rPr lang="ru-RU" sz="2400" i="1" dirty="0"/>
              <a:t>о гибели людей на водных объектах </a:t>
            </a:r>
            <a:r>
              <a:rPr lang="ru-RU" sz="2400" i="1" dirty="0" smtClean="0"/>
              <a:t>:</a:t>
            </a:r>
            <a:endParaRPr lang="ru-RU" sz="2400" i="1" dirty="0"/>
          </a:p>
        </p:txBody>
      </p:sp>
      <p:graphicFrame>
        <p:nvGraphicFramePr>
          <p:cNvPr id="5" name="Объект 4" title="Сведения о гибели людей на водных объектах 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224492094"/>
              </p:ext>
            </p:extLst>
          </p:nvPr>
        </p:nvGraphicFramePr>
        <p:xfrm>
          <a:off x="683568" y="3068960"/>
          <a:ext cx="7704856" cy="3789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02153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1656184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Анализ данных последних лет убедительно показывает, что главными причинами гибели людей на воде являются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504" y="1772816"/>
            <a:ext cx="5184576" cy="4896544"/>
          </a:xfrm>
        </p:spPr>
        <p:txBody>
          <a:bodyPr>
            <a:noAutofit/>
          </a:bodyPr>
          <a:lstStyle/>
          <a:p>
            <a:pPr lvl="0"/>
            <a:r>
              <a:rPr lang="ru-RU" sz="2600" dirty="0" smtClean="0"/>
              <a:t>неумение </a:t>
            </a:r>
            <a:r>
              <a:rPr lang="ru-RU" sz="2600" dirty="0"/>
              <a:t>плавать;</a:t>
            </a:r>
          </a:p>
          <a:p>
            <a:pPr lvl="0"/>
            <a:r>
              <a:rPr lang="ru-RU" sz="2600" dirty="0"/>
              <a:t>купание в необорудованных водоемах, при волнении на водоемах и быстром течении;</a:t>
            </a:r>
          </a:p>
          <a:p>
            <a:pPr lvl="0"/>
            <a:r>
              <a:rPr lang="ru-RU" sz="2600" dirty="0"/>
              <a:t>купание в состоянии алкогольного, наркотического и иного опьянения;</a:t>
            </a:r>
          </a:p>
          <a:p>
            <a:pPr lvl="0"/>
            <a:r>
              <a:rPr lang="ru-RU" sz="2600" dirty="0"/>
              <a:t>нарушение правил пользования </a:t>
            </a:r>
            <a:r>
              <a:rPr lang="ru-RU" sz="2600" dirty="0" err="1"/>
              <a:t>плав.средствами</a:t>
            </a:r>
            <a:r>
              <a:rPr lang="ru-RU" sz="2600" dirty="0"/>
              <a:t>;</a:t>
            </a:r>
          </a:p>
          <a:p>
            <a:r>
              <a:rPr lang="ru-RU" sz="2600" dirty="0"/>
              <a:t>нарушение навигационных правил и т.д.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2" r="9975"/>
          <a:stretch/>
        </p:blipFill>
        <p:spPr>
          <a:xfrm>
            <a:off x="5292080" y="2204864"/>
            <a:ext cx="3644555" cy="3888432"/>
          </a:xfrm>
        </p:spPr>
      </p:pic>
    </p:spTree>
    <p:extLst>
      <p:ext uri="{BB962C8B-B14F-4D97-AF65-F5344CB8AC3E}">
        <p14:creationId xmlns:p14="http://schemas.microsoft.com/office/powerpoint/2010/main" val="913607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2728</TotalTime>
  <Words>2449</Words>
  <Application>Microsoft Office PowerPoint</Application>
  <PresentationFormat>Экран (4:3)</PresentationFormat>
  <Paragraphs>175</Paragraphs>
  <Slides>63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63</vt:i4>
      </vt:variant>
    </vt:vector>
  </HeadingPairs>
  <TitlesOfParts>
    <vt:vector size="64" baseType="lpstr">
      <vt:lpstr>Тема Office</vt:lpstr>
      <vt:lpstr>Меры безопасности  по охране жизни людей  на водных объектах  в летний период</vt:lpstr>
      <vt:lpstr>Вода – это грозная стихия, потенциальный источник многих ЧС, безжалостный убийца.  С древних времен наводнения воспринимались людьми как самое страшное стихийное бедствие. Не случайно в религиях народов, в легендах, преданиях именно вода используется в качестве основного «наказания Господнего» за грехи человека. По всей вероятности, то связано  тем, что поверхность Земли на 2/3 покрыта водой. Мировой океан занимает площадь 361 миллион км2, общий объем воды составляет на нашей планете 1380 миллионов км2.</vt:lpstr>
      <vt:lpstr>На нашей планете всегда есть возможность оказаться в воде: она покрывает 71 процент земной поверхности. Практически любой водный объект: море, озеро, водохранилище, река несет в себе потенциальную опасность.</vt:lpstr>
      <vt:lpstr>Первый отечественный указ  о мерах по спасению людей и имущества во время наводнений издал Петр I. Общество спасения на водах было создано в России в 1872 году.   В настоящее время в России оказание помощи на воде осуществляет МЧС России.</vt:lpstr>
      <vt:lpstr>Россия занимает первое место в мире и по числу                 больших и малых рек. В это число входят такие мощные водные артерии, как Волга, Амур, Обь с Иртышем, Енисей с Ангарой, Лена, Дон и др.</vt:lpstr>
      <vt:lpstr>Несчастные случаи на воде и их причина  Отдых на воде – один из лучших видов отдыха людей, особенно летом. Много удовольствий приносят детям и взрослым купание, плавание, прогулки на катерах и лодках и т.д.</vt:lpstr>
      <vt:lpstr>Однако отдых может быть омрачен непоправимой трагедией. Пренебрежительное отношение к выполнению правил поведения и мер безопасности на воде нередко приводит к несчастным случаям, гибели людей.</vt:lpstr>
      <vt:lpstr>В России за год в среднем гибнет 14,5 тысяч человек. Это 9 несчастных случаев на 100 тыс.человек в год. Детей погибает до 3000 человек, что составляет 15-20% от общего числа жертв. Несчастные случаи происходят чаще всего при нарушении правил поведения и несоблюдении мер безопасности на воде.  Сведения о гибели людей на водных объектах :</vt:lpstr>
      <vt:lpstr>Анализ данных последних лет убедительно показывает, что главными причинами гибели людей на воде являются:</vt:lpstr>
      <vt:lpstr>В последнее время все большую популярность приобретает подводный спорт или как его еще называют «Дайвинг».  Купив подводное снаряжение, отдельные пловцы пытаются самостоятельно или в составе полуподпольных организаций, осваивать технику подводных погружений, заниматься подводной охотой, фото-, видео-съемкой и т.п.</vt:lpstr>
      <vt:lpstr>Значение воды для укрепления здоровья людей  Умение плавать – жизненно необходимый навык для человека любого возраста. Однажды приобретённый навык плавания сохраняется у человека на всю жизнь. Занятия плаванием повышают защитные свойства иммунной системы крови — увеличивая сопротивляемость к инфекционным и простудным заболеваниям. А так же повышает интенсивность обмена веществ в организме, совершенствует работу вестибулярного аппарата, улучшают чувство равновесия.</vt:lpstr>
      <vt:lpstr>Различаются три стадии действия холодной воды на организм при купании.</vt:lpstr>
      <vt:lpstr>Переохлаждение и перегревание организма</vt:lpstr>
      <vt:lpstr>Признаки переохлаждения:</vt:lpstr>
      <vt:lpstr>Презентация PowerPoint</vt:lpstr>
      <vt:lpstr>Перегревание организма:  Признаками перегревания и солнечного удара, как правило, являются:</vt:lpstr>
      <vt:lpstr>Презентация PowerPoint</vt:lpstr>
      <vt:lpstr>Презентация PowerPoint</vt:lpstr>
      <vt:lpstr>Правила поведения и меры безопасности людей на воде</vt:lpstr>
      <vt:lpstr>Наиболее приемлемыми принято считать следующие режимы купания:</vt:lpstr>
      <vt:lpstr>При возникновении судорог:</vt:lpstr>
      <vt:lpstr>Не переохлаждайтесь и не перегревайтесь! После приема пищи сделайте перерыв 1,5-2 часа! Не купайтесь при температуре: воды – ниже 18                                                                                         воздуха – ниже 22</vt:lpstr>
      <vt:lpstr>Попав на быстрое течение не боритесь с ним! Плывите по течению постепенно приближаясь к берегу! Водовороты представляют грозную опасность. К ним не нужно приближаться. Попав в водоворот, нужно глубоко вдохнув, погрузиться под воду, где водоворот не обладает большой силой и, нырнув в сторону по течению, спокойно всплыть на поверхность.</vt:lpstr>
      <vt:lpstr>Не купайтесь у крутых обрывистых берегов с сильным течением, в заболоченных и заросших растительностью и местах!</vt:lpstr>
      <vt:lpstr>В водоемах, заросших водорослями и иными растениями, купание настоятельно не рекомендуется. Если же  пловец попадает на такие участки акватории, то плыть нужно медленно у самой поверхности, не задевая растения. Если все же руки или ноги спутываются водорослями, нельзя делать резких движений. Нужно  освободится от растений, спокойно плавно плыть обратно по уже пройденному пути.</vt:lpstr>
      <vt:lpstr>Не купайтесь в штормовую погоду! Берегитесь волны!</vt:lpstr>
      <vt:lpstr>Не ныряйте в незнакомых местах! Не известно, что там может оказаться на дне! Прыжки в воду с естественных и искусственных объектов, не предназначенных для этих целей, категорически запрещены.</vt:lpstr>
      <vt:lpstr>Не подплывайте к проходящим судам. Не взбирайтесь на технические предупредительные знаки!</vt:lpstr>
      <vt:lpstr>Не заплывайте далеко от берега на надувных матрасах и автомобильных камерах!</vt:lpstr>
      <vt:lpstr>Не используйте для плавания самодельные устройства! Они могут не выдержать ваш вес и перевернуться.</vt:lpstr>
      <vt:lpstr>Не стой и не играй в тех местах, откуда можно    свалиться в воду! Дети моложе 7 лет не могут находиться у воды без сопровождения взрослых, хорошо умеющих плавать.</vt:lpstr>
      <vt:lpstr>Основные средства и методы спасения на воде:</vt:lpstr>
      <vt:lpstr>Спасательный круг — средство для оказания помощи утопающим. Является поплавком из твердого плавучего материала в форме «бублика» или подковы. Окрашивается в яркий, заметный цвет— ярко-оранжевый или красный, возможно, с несколькими белыми полосами.  На круге закреплён леер. </vt:lpstr>
      <vt:lpstr>Спасательный конец Александрова — средство для оказания помощи утопающим. Представляет собой плавучий линь, обычно из полипропилена, длиной около 30 м, с петлёй диаметром около 40 см и двумя поплавками яркого - оранжевого цвета.</vt:lpstr>
      <vt:lpstr>Спасательные шары Суслова - два пробковых или пенопластовых шара диаметром 25–30 см, которые обтягиваются плотной материей и окрашиваются один в белый цвет, а другой — в красный. Между собой шары соединены веревкой 40—60 см, посредине которой имеется петля. При бросании шар надо держать за петлю, раскрутить, вращая над головой (3—4 оборота), и бросить в нужном направлении. Потерпевший ложится грудью на веревку, при этом шары оказываются расположенными возле подмышек.</vt:lpstr>
      <vt:lpstr>Спасательный жилет — средство для поддержки человека на воде. Обычно имеет ярко – оранжевый цвет. Наполняется либо воздухом, либо пенопластом. Бывает в виде как, собственно, жилета, так и в форме нагрудника, пояса и т. п.</vt:lpstr>
      <vt:lpstr>Как может выручить находчивость</vt:lpstr>
      <vt:lpstr>При оказании помощи утопающему могут использоваться лодки. Приближаться к пострадавшему нужно очень осторожно, с учетом направления ветра и течения, чтобы не нанести ему травму веслом, корпусом лодки, мотором. Пострадавшего можно поднять на борт или транспортировать к берегу по воде.</vt:lpstr>
      <vt:lpstr>Поднимайте тонущего из воды только с кормовой части спасательного средства!</vt:lpstr>
      <vt:lpstr>Не отплывайте от перевернувшейся лодки до прибытия помощи!</vt:lpstr>
      <vt:lpstr>Правила эксплуатации  моторных и гребных лодок. Плавание на гребных и моторных лодках (катерах) – один из любимых видов отдыха на воде многих людей. Но всегда надо помнить, что катание на любых плавсредствах требует строгого соблюдения правил и мер безопасности, нарушение которых может привести к несчастным случаям.</vt:lpstr>
      <vt:lpstr>Прежде чем отправиться на резиновой, весельной или моторной лодке на прогулку или путешествие, надо убедиться, что корпус не пропускает воду, весла и уключины исправны, в ней должны находиться аптечка, спасательные средства и черпак для откачки воды.</vt:lpstr>
      <vt:lpstr>Меры безопасности при возможных опасных ситуациях: Не меняйтесь местами при движении  лодок и катеров! Не садитесь на борта и не стойте на сидениях!</vt:lpstr>
      <vt:lpstr>Не перегружайте лодки и катера! Не подставляйте борт лодки волне!</vt:lpstr>
      <vt:lpstr>Не прыгайте с бортов лодок и катеров! Не пытайтесь ухватиться за технические средства ограждения, буи и знаки!</vt:lpstr>
      <vt:lpstr>Не катайтесь на лодках, катерах и гидроциклах в местах массового купания населения!</vt:lpstr>
      <vt:lpstr>Не выходите на судовой ход! Не подплывайте к проходящим судам! Не пересекайте курс идущих судов!</vt:lpstr>
      <vt:lpstr>Ночью на катерах и лодках обязательно         включать белый фонарь! нельзя плавать ночью и в тумане, так как можно не заметить препятствия, потерять ориентировку</vt:lpstr>
      <vt:lpstr>Типичными нарушениями мер безопасности и правил эксплуатации являются:</vt:lpstr>
      <vt:lpstr>Спасание тонущих летом</vt:lpstr>
      <vt:lpstr>Не оставляйте попыток достать утонувшего со дна!  Это нужно делать 10 минут с момента его погружения. Заметив тонущего, необходимо быстро оценить обстановку и выбрать наиболее оптимальный путь спасения. В воду входят в том месте, откуда можно быстрее всего подплыть к тонущему. </vt:lpstr>
      <vt:lpstr>Подплывание к тонущему</vt:lpstr>
      <vt:lpstr>Освобождение от захватов</vt:lpstr>
      <vt:lpstr>Презентация PowerPoint</vt:lpstr>
      <vt:lpstr>Способы транспортировки</vt:lpstr>
      <vt:lpstr>2. Спасатель просовывает сзади свою руку под ближнюю руку пострадавшего, захватывает пальцами этой руки нижнюю челюсть пострадавшего и, плывя на боку или брассом, выполняет движения свободной рукой и ногами</vt:lpstr>
      <vt:lpstr>4. Пострадавший держится руками сверху за плечи спасателя, плывущего брассом </vt:lpstr>
      <vt:lpstr>Первая помощь при утоплении</vt:lpstr>
      <vt:lpstr>Искусственное дыхание. Проводится в случае остановки дыхания. Основными способами проведения искусственного дыхания являются: «рот в рот», «рот в нос». </vt:lpstr>
      <vt:lpstr>Непрямой массаж сердца проводится в случае остановки сердца для возобновления его работы с целью восстановления кровообращения.</vt:lpstr>
      <vt:lpstr>С целью насыщения крови кислородом непрямой массаж сердца следует проводить одновременно с искусственным дыханием. В этой работе должно участвовать не менее двух человек. Если такой возможности нет, то и одни человек может проводить реанимационные мероприятия.</vt:lpstr>
      <vt:lpstr>Купайтесь только в разрешенных местах, на благоустроенных пляжах!</vt:lpstr>
      <vt:lpstr>Знание правил поведения на воде спасло не одну человеческую жизнь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Меры безопасности по охране жизни людей на водных объектах в летний период</dc:title>
  <cp:lastModifiedBy>Александр</cp:lastModifiedBy>
  <cp:revision>195</cp:revision>
  <dcterms:modified xsi:type="dcterms:W3CDTF">2012-03-01T13:49:38Z</dcterms:modified>
</cp:coreProperties>
</file>